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75" r:id="rId2"/>
    <p:sldId id="278" r:id="rId3"/>
    <p:sldId id="279" r:id="rId4"/>
    <p:sldId id="280" r:id="rId5"/>
    <p:sldId id="281" r:id="rId6"/>
    <p:sldId id="283" r:id="rId7"/>
    <p:sldId id="284"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257" r:id="rId25"/>
    <p:sldId id="258" r:id="rId26"/>
    <p:sldId id="259" r:id="rId27"/>
    <p:sldId id="260" r:id="rId28"/>
    <p:sldId id="271" r:id="rId29"/>
    <p:sldId id="272" r:id="rId30"/>
    <p:sldId id="273" r:id="rId31"/>
    <p:sldId id="261" r:id="rId32"/>
    <p:sldId id="276" r:id="rId33"/>
    <p:sldId id="277" r:id="rId34"/>
    <p:sldId id="282" r:id="rId35"/>
    <p:sldId id="262" r:id="rId36"/>
    <p:sldId id="285" r:id="rId37"/>
    <p:sldId id="286" r:id="rId38"/>
    <p:sldId id="287" r:id="rId39"/>
    <p:sldId id="263" r:id="rId40"/>
    <p:sldId id="288" r:id="rId41"/>
    <p:sldId id="289" r:id="rId42"/>
    <p:sldId id="264" r:id="rId43"/>
    <p:sldId id="266" r:id="rId44"/>
    <p:sldId id="274" r:id="rId45"/>
    <p:sldId id="267" r:id="rId46"/>
    <p:sldId id="268" r:id="rId47"/>
    <p:sldId id="269" r:id="rId48"/>
    <p:sldId id="270" r:id="rId49"/>
    <p:sldId id="310" r:id="rId50"/>
    <p:sldId id="311" r:id="rId51"/>
    <p:sldId id="312" r:id="rId52"/>
    <p:sldId id="313" r:id="rId53"/>
    <p:sldId id="314" r:id="rId54"/>
    <p:sldId id="290" r:id="rId55"/>
    <p:sldId id="291" r:id="rId56"/>
    <p:sldId id="292" r:id="rId57"/>
    <p:sldId id="293" r:id="rId5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8D4B962-ED15-4C15-AE86-FA78A7297A89}" type="datetimeFigureOut">
              <a:rPr lang="en-GB" smtClean="0"/>
              <a:t>23/04/2019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6E864F7-6D48-475B-8EE4-07DC1241DC56}" type="slidenum">
              <a:rPr lang="en-GB" smtClean="0"/>
              <a:t>‹#›</a:t>
            </a:fld>
            <a:endParaRPr lang="en-GB"/>
          </a:p>
        </p:txBody>
      </p:sp>
    </p:spTree>
    <p:extLst>
      <p:ext uri="{BB962C8B-B14F-4D97-AF65-F5344CB8AC3E}">
        <p14:creationId xmlns:p14="http://schemas.microsoft.com/office/powerpoint/2010/main" val="2512473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503C35A-41C6-4C4D-B088-1063AC433A60}" type="datetimeFigureOut">
              <a:rPr lang="en-GB" smtClean="0"/>
              <a:t>23/04/2019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6A06C14-DCA3-4074-AB0A-176F1EEE9EDE}" type="slidenum">
              <a:rPr lang="en-GB" smtClean="0"/>
              <a:t>‹#›</a:t>
            </a:fld>
            <a:endParaRPr lang="en-GB"/>
          </a:p>
        </p:txBody>
      </p:sp>
    </p:spTree>
    <p:extLst>
      <p:ext uri="{BB962C8B-B14F-4D97-AF65-F5344CB8AC3E}">
        <p14:creationId xmlns:p14="http://schemas.microsoft.com/office/powerpoint/2010/main" val="3825673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a:solidFill>
              <a:srgbClr val="000000"/>
            </a:solidFill>
            <a:miter lim="800000"/>
            <a:headEnd/>
            <a:tailEnd/>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74756"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F9D24669-94E7-43D7-AABB-00AE7894E0C5}" type="slidenum">
              <a:rPr lang="en-GB" altLang="en-US">
                <a:solidFill>
                  <a:schemeClr val="tx1"/>
                </a:solidFill>
                <a:latin typeface="Arial" panose="020B0604020202020204" pitchFamily="34" charset="0"/>
              </a:rPr>
              <a:pPr/>
              <a:t>8</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1344453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a:solidFill>
              <a:srgbClr val="000000"/>
            </a:solidFill>
            <a:miter lim="800000"/>
            <a:headEnd/>
            <a:tailEnd/>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mtClean="0"/>
              <a:t>WSR/SH</a:t>
            </a:r>
          </a:p>
        </p:txBody>
      </p:sp>
      <p:sp>
        <p:nvSpPr>
          <p:cNvPr id="93188"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E67EF5ED-BD6C-4761-A02D-F7E9607D38B6}" type="slidenum">
              <a:rPr lang="en-GB" altLang="en-US">
                <a:solidFill>
                  <a:schemeClr val="tx1"/>
                </a:solidFill>
                <a:latin typeface="Arial" panose="020B0604020202020204" pitchFamily="34" charset="0"/>
                <a:ea typeface="MS PGothic" panose="020B0600070205080204" pitchFamily="34" charset="-128"/>
              </a:rPr>
              <a:pPr/>
              <a:t>17</a:t>
            </a:fld>
            <a:endParaRPr lang="en-GB" altLang="en-US">
              <a:solidFill>
                <a:schemeClr val="tx1"/>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2838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a:solidFill>
              <a:srgbClr val="000000"/>
            </a:solidFill>
            <a:miter lim="800000"/>
            <a:headEnd/>
            <a:tailEnd/>
          </a:ln>
        </p:spPr>
      </p:sp>
      <p:sp>
        <p:nvSpPr>
          <p:cNvPr id="952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95236"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FC8CBB2F-56DF-4EF8-8E06-E8ED823B69A2}" type="slidenum">
              <a:rPr lang="en-GB" altLang="en-US">
                <a:solidFill>
                  <a:schemeClr val="tx1"/>
                </a:solidFill>
                <a:latin typeface="Arial" panose="020B0604020202020204" pitchFamily="34" charset="0"/>
              </a:rPr>
              <a:pPr/>
              <a:t>18</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174285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a:solidFill>
              <a:srgbClr val="000000"/>
            </a:solidFill>
            <a:miter lim="800000"/>
            <a:headEnd/>
            <a:tailEnd/>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97284"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DFA6BAC2-596E-4886-A930-66EE66F95563}" type="slidenum">
              <a:rPr lang="en-GB" altLang="en-US">
                <a:solidFill>
                  <a:schemeClr val="tx1"/>
                </a:solidFill>
                <a:latin typeface="Arial" panose="020B0604020202020204" pitchFamily="34" charset="0"/>
              </a:rPr>
              <a:pPr/>
              <a:t>19</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734357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a:solidFill>
              <a:srgbClr val="000000"/>
            </a:solidFill>
            <a:miter lim="800000"/>
            <a:headEnd/>
            <a:tailEnd/>
          </a:ln>
        </p:spPr>
      </p:sp>
      <p:sp>
        <p:nvSpPr>
          <p:cNvPr id="1034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103428"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0B779959-4CCE-4455-BBA6-FF56B27072C7}" type="slidenum">
              <a:rPr lang="en-GB" altLang="en-US">
                <a:solidFill>
                  <a:schemeClr val="tx1"/>
                </a:solidFill>
                <a:latin typeface="Arial" panose="020B0604020202020204" pitchFamily="34" charset="0"/>
              </a:rPr>
              <a:pPr/>
              <a:t>20</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3479672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a:solidFill>
              <a:srgbClr val="000000"/>
            </a:solidFill>
            <a:miter lim="800000"/>
            <a:headEnd/>
            <a:tailEnd/>
          </a:ln>
        </p:spPr>
      </p:sp>
      <p:sp>
        <p:nvSpPr>
          <p:cNvPr id="105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105476"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15645B9C-C6FA-4FB6-AA94-3B0505062218}" type="slidenum">
              <a:rPr lang="en-GB" altLang="en-US">
                <a:solidFill>
                  <a:schemeClr val="tx1"/>
                </a:solidFill>
                <a:latin typeface="Arial" panose="020B0604020202020204" pitchFamily="34" charset="0"/>
              </a:rPr>
              <a:pPr/>
              <a:t>21</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82088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a:solidFill>
              <a:srgbClr val="000000"/>
            </a:solidFill>
            <a:miter lim="800000"/>
            <a:headEnd/>
            <a:tailEnd/>
          </a:ln>
        </p:spPr>
      </p:sp>
      <p:sp>
        <p:nvSpPr>
          <p:cNvPr id="1075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107524"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F282FE46-ACA5-48C3-9AD7-FD431BAC6201}" type="slidenum">
              <a:rPr lang="en-GB" altLang="en-US">
                <a:solidFill>
                  <a:schemeClr val="tx1"/>
                </a:solidFill>
                <a:latin typeface="Arial" panose="020B0604020202020204" pitchFamily="34" charset="0"/>
              </a:rPr>
              <a:pPr/>
              <a:t>22</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1648159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p:sp>
      <p:sp>
        <p:nvSpPr>
          <p:cNvPr id="1095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2709083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WSR/SH</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39D92A-CE61-4266-9729-0FF41F5D944B}" type="slidenum">
              <a:rPr lang="en-GB" altLang="en-US" smtClean="0"/>
              <a:pPr/>
              <a:t>32</a:t>
            </a:fld>
            <a:endParaRPr lang="en-GB" altLang="en-US" smtClean="0"/>
          </a:p>
        </p:txBody>
      </p:sp>
    </p:spTree>
    <p:extLst>
      <p:ext uri="{BB962C8B-B14F-4D97-AF65-F5344CB8AC3E}">
        <p14:creationId xmlns:p14="http://schemas.microsoft.com/office/powerpoint/2010/main" val="800469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WSR/SH</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E9D3B7-9790-4996-942E-9C35F36263E4}" type="slidenum">
              <a:rPr lang="en-GB" altLang="en-US" smtClean="0"/>
              <a:pPr/>
              <a:t>33</a:t>
            </a:fld>
            <a:endParaRPr lang="en-GB" altLang="en-US" smtClean="0"/>
          </a:p>
        </p:txBody>
      </p:sp>
    </p:spTree>
    <p:extLst>
      <p:ext uri="{BB962C8B-B14F-4D97-AF65-F5344CB8AC3E}">
        <p14:creationId xmlns:p14="http://schemas.microsoft.com/office/powerpoint/2010/main" val="2620129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p:sp>
      <p:sp>
        <p:nvSpPr>
          <p:cNvPr id="132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429976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a:solidFill>
              <a:srgbClr val="000000"/>
            </a:solidFill>
            <a:miter lim="800000"/>
            <a:headEnd/>
            <a:tailEnd/>
          </a:ln>
        </p:spPr>
      </p:sp>
      <p:sp>
        <p:nvSpPr>
          <p:cNvPr id="768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WSR/SH</a:t>
            </a:r>
          </a:p>
        </p:txBody>
      </p:sp>
      <p:sp>
        <p:nvSpPr>
          <p:cNvPr id="76804"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EF8891E1-91C7-4C10-99B1-B273B9C70A65}" type="slidenum">
              <a:rPr lang="en-GB" altLang="en-US">
                <a:solidFill>
                  <a:schemeClr val="tx1"/>
                </a:solidFill>
                <a:latin typeface="Arial" panose="020B0604020202020204" pitchFamily="34" charset="0"/>
              </a:rPr>
              <a:pPr/>
              <a:t>9</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736936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p:sp>
      <p:sp>
        <p:nvSpPr>
          <p:cNvPr id="134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2452203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Share Pete Broadbent story and how it unfolded during November Synod</a:t>
            </a:r>
          </a:p>
          <a:p>
            <a:endParaRPr lang="en-GB" altLang="en-US" smtClean="0"/>
          </a:p>
        </p:txBody>
      </p:sp>
    </p:spTree>
    <p:extLst>
      <p:ext uri="{BB962C8B-B14F-4D97-AF65-F5344CB8AC3E}">
        <p14:creationId xmlns:p14="http://schemas.microsoft.com/office/powerpoint/2010/main" val="2599285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p:sp>
      <p:sp>
        <p:nvSpPr>
          <p:cNvPr id="1392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302113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p:sp>
      <p:sp>
        <p:nvSpPr>
          <p:cNvPr id="141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214232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a:solidFill>
              <a:srgbClr val="000000"/>
            </a:solidFill>
            <a:miter lim="800000"/>
            <a:headEnd/>
            <a:tailEnd/>
          </a:ln>
        </p:spPr>
      </p:sp>
      <p:sp>
        <p:nvSpPr>
          <p:cNvPr id="163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163844"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2D637C2C-70F7-4217-B448-A4BCEB6D0831}" type="slidenum">
              <a:rPr lang="en-GB" altLang="en-US">
                <a:solidFill>
                  <a:schemeClr val="tx1"/>
                </a:solidFill>
                <a:latin typeface="Arial" panose="020B0604020202020204" pitchFamily="34" charset="0"/>
              </a:rPr>
              <a:pPr/>
              <a:t>54</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1060827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a:solidFill>
              <a:srgbClr val="000000"/>
            </a:solidFill>
            <a:miter lim="800000"/>
            <a:headEnd/>
            <a:tailEnd/>
          </a:ln>
        </p:spPr>
      </p:sp>
      <p:sp>
        <p:nvSpPr>
          <p:cNvPr id="165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165892"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50299982-F836-462A-AA46-DCB43BF0516F}" type="slidenum">
              <a:rPr lang="en-GB" altLang="en-US">
                <a:solidFill>
                  <a:schemeClr val="tx1"/>
                </a:solidFill>
                <a:latin typeface="Arial" panose="020B0604020202020204" pitchFamily="34" charset="0"/>
              </a:rPr>
              <a:pPr/>
              <a:t>55</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1215244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a:solidFill>
              <a:srgbClr val="000000"/>
            </a:solidFill>
            <a:miter lim="800000"/>
            <a:headEnd/>
            <a:tailEnd/>
          </a:ln>
        </p:spPr>
      </p:sp>
      <p:sp>
        <p:nvSpPr>
          <p:cNvPr id="167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167940"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A98F5107-728E-4A53-9DD3-32459E9B18D7}" type="slidenum">
              <a:rPr lang="en-GB" altLang="en-US">
                <a:solidFill>
                  <a:schemeClr val="tx1"/>
                </a:solidFill>
                <a:latin typeface="Arial" panose="020B0604020202020204" pitchFamily="34" charset="0"/>
              </a:rPr>
              <a:pPr/>
              <a:t>56</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336660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a:solidFill>
              <a:srgbClr val="000000"/>
            </a:solidFill>
            <a:miter lim="800000"/>
            <a:headEnd/>
            <a:tailEnd/>
          </a:ln>
        </p:spPr>
      </p:sp>
      <p:sp>
        <p:nvSpPr>
          <p:cNvPr id="169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9988"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E3021B6D-0363-4BC4-9530-69728DD46F0D}" type="slidenum">
              <a:rPr lang="en-GB" altLang="en-US">
                <a:solidFill>
                  <a:schemeClr val="tx1"/>
                </a:solidFill>
                <a:latin typeface="Arial" panose="020B0604020202020204" pitchFamily="34" charset="0"/>
              </a:rPr>
              <a:pPr/>
              <a:t>57</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340786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a:solidFill>
              <a:srgbClr val="000000"/>
            </a:solidFill>
            <a:miter lim="800000"/>
            <a:headEnd/>
            <a:tailEnd/>
          </a:ln>
        </p:spPr>
      </p:sp>
      <p:sp>
        <p:nvSpPr>
          <p:cNvPr id="788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78852"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A1C8E799-5BBC-4D2B-919A-9C101F8F2A42}" type="slidenum">
              <a:rPr lang="en-GB" altLang="en-US">
                <a:solidFill>
                  <a:schemeClr val="tx1"/>
                </a:solidFill>
                <a:latin typeface="Arial" panose="020B0604020202020204" pitchFamily="34" charset="0"/>
              </a:rPr>
              <a:pPr/>
              <a:t>10</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14201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a:solidFill>
              <a:srgbClr val="000000"/>
            </a:solidFill>
            <a:miter lim="800000"/>
            <a:headEnd/>
            <a:tailEnd/>
          </a:ln>
        </p:spPr>
      </p:sp>
      <p:sp>
        <p:nvSpPr>
          <p:cNvPr id="80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80900"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447AF13C-AC17-4BE3-96A9-FE119BDB99C6}" type="slidenum">
              <a:rPr lang="en-GB" altLang="en-US">
                <a:solidFill>
                  <a:schemeClr val="tx1"/>
                </a:solidFill>
                <a:latin typeface="Arial" panose="020B0604020202020204" pitchFamily="34" charset="0"/>
              </a:rPr>
              <a:pPr/>
              <a:t>11</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414482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a:solidFill>
              <a:srgbClr val="000000"/>
            </a:solidFill>
            <a:miter lim="800000"/>
            <a:headEnd/>
            <a:tailEnd/>
          </a:ln>
        </p:spPr>
      </p:sp>
      <p:sp>
        <p:nvSpPr>
          <p:cNvPr id="82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82948"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C634D071-8FA3-4331-B2B2-4330E63E410C}" type="slidenum">
              <a:rPr lang="en-GB" altLang="en-US">
                <a:solidFill>
                  <a:schemeClr val="tx1"/>
                </a:solidFill>
                <a:latin typeface="Arial" panose="020B0604020202020204" pitchFamily="34" charset="0"/>
              </a:rPr>
              <a:pPr/>
              <a:t>12</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40752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a:solidFill>
              <a:srgbClr val="000000"/>
            </a:solidFill>
            <a:miter lim="800000"/>
            <a:headEnd/>
            <a:tailEnd/>
          </a:ln>
        </p:spPr>
      </p:sp>
      <p:sp>
        <p:nvSpPr>
          <p:cNvPr id="849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84996"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24ED0457-93AF-4667-90E7-22768CE85AB0}" type="slidenum">
              <a:rPr lang="en-GB" altLang="en-US">
                <a:solidFill>
                  <a:schemeClr val="tx1"/>
                </a:solidFill>
                <a:latin typeface="Arial" panose="020B0604020202020204" pitchFamily="34" charset="0"/>
              </a:rPr>
              <a:pPr/>
              <a:t>13</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2416420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a:solidFill>
              <a:srgbClr val="000000"/>
            </a:solidFill>
            <a:miter lim="800000"/>
            <a:headEnd/>
            <a:tailEnd/>
          </a:ln>
        </p:spPr>
      </p:sp>
      <p:sp>
        <p:nvSpPr>
          <p:cNvPr id="870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87044"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19F3B756-9A7D-4B33-B048-F79C9B9AF7F5}" type="slidenum">
              <a:rPr lang="en-GB" altLang="en-US">
                <a:solidFill>
                  <a:schemeClr val="tx1"/>
                </a:solidFill>
                <a:latin typeface="Arial" panose="020B0604020202020204" pitchFamily="34" charset="0"/>
              </a:rPr>
              <a:pPr/>
              <a:t>14</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2182379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a:solidFill>
              <a:srgbClr val="000000"/>
            </a:solidFill>
            <a:miter lim="800000"/>
            <a:headEnd/>
            <a:tailEnd/>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89092"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D2A10454-0736-427B-B4B9-4250BEA3DB70}" type="slidenum">
              <a:rPr lang="en-GB" altLang="en-US">
                <a:solidFill>
                  <a:schemeClr val="tx1"/>
                </a:solidFill>
                <a:latin typeface="Arial" panose="020B0604020202020204" pitchFamily="34" charset="0"/>
              </a:rPr>
              <a:pPr/>
              <a:t>15</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260320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a:solidFill>
              <a:srgbClr val="000000"/>
            </a:solidFill>
            <a:miter lim="800000"/>
            <a:headEnd/>
            <a:tailEnd/>
          </a:ln>
        </p:spPr>
      </p:sp>
      <p:sp>
        <p:nvSpPr>
          <p:cNvPr id="911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WSR/SH</a:t>
            </a:r>
          </a:p>
        </p:txBody>
      </p:sp>
      <p:sp>
        <p:nvSpPr>
          <p:cNvPr id="91140" name="Slide Number Placeholder 3"/>
          <p:cNvSpPr>
            <a:spLocks noGrp="1"/>
          </p:cNvSpPr>
          <p:nvPr>
            <p:ph type="sldNum" sz="quarter" idx="4294967295"/>
          </p:nvPr>
        </p:nvSpPr>
        <p:spPr bwMode="auto">
          <a:xfrm>
            <a:off x="3815825" y="10235123"/>
            <a:ext cx="2920483" cy="5411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fld id="{97161F91-0E47-4FDD-83FF-631593588E5F}" type="slidenum">
              <a:rPr lang="en-GB" altLang="en-US">
                <a:solidFill>
                  <a:schemeClr val="tx1"/>
                </a:solidFill>
                <a:latin typeface="Arial" panose="020B0604020202020204" pitchFamily="34" charset="0"/>
              </a:rPr>
              <a:pPr/>
              <a:t>16</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111156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41041772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125621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288530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42642476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315630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3071446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165865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420669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369501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66637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967EBDB-08E5-4975-A7EB-F5903EFDA23F}" type="datetimeFigureOut">
              <a:rPr lang="en-GB" smtClean="0"/>
              <a:t>23/04/2019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3434D91-4C05-44BB-962C-B07B0EA05EE9}" type="slidenum">
              <a:rPr lang="en-GB" smtClean="0"/>
              <a:t>‹#›</a:t>
            </a:fld>
            <a:endParaRPr lang="en-GB"/>
          </a:p>
        </p:txBody>
      </p:sp>
    </p:spTree>
    <p:extLst>
      <p:ext uri="{BB962C8B-B14F-4D97-AF65-F5344CB8AC3E}">
        <p14:creationId xmlns:p14="http://schemas.microsoft.com/office/powerpoint/2010/main" val="111573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 descr="cid:image001.png@01CF8A2E.1EE979E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3188" y="6224814"/>
            <a:ext cx="15652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3188" y="112940"/>
            <a:ext cx="656585" cy="89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Swoosh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274879" y="112940"/>
            <a:ext cx="743630" cy="645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userDrawn="1"/>
        </p:nvSpPr>
        <p:spPr bwMode="auto">
          <a:xfrm>
            <a:off x="4754110" y="6422572"/>
            <a:ext cx="2879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200" b="1" dirty="0" smtClean="0">
                <a:solidFill>
                  <a:srgbClr val="C00000"/>
                </a:solidFill>
                <a:latin typeface="Trebuchet MS" panose="020B0603020202020204" pitchFamily="34" charset="0"/>
              </a:rPr>
              <a:t>Walking</a:t>
            </a:r>
            <a:r>
              <a:rPr lang="en-GB" altLang="en-US" sz="1200" b="1" baseline="0" dirty="0" smtClean="0">
                <a:solidFill>
                  <a:srgbClr val="C00000"/>
                </a:solidFill>
                <a:latin typeface="Trebuchet MS" panose="020B0603020202020204" pitchFamily="34" charset="0"/>
              </a:rPr>
              <a:t> |</a:t>
            </a:r>
            <a:r>
              <a:rPr lang="en-GB" altLang="en-US" sz="1200" b="1" dirty="0" smtClean="0">
                <a:solidFill>
                  <a:srgbClr val="C00000"/>
                </a:solidFill>
                <a:latin typeface="Trebuchet MS" panose="020B0603020202020204" pitchFamily="34" charset="0"/>
              </a:rPr>
              <a:t> Welcoming</a:t>
            </a:r>
            <a:r>
              <a:rPr lang="en-GB" altLang="en-US" sz="1200" b="1" baseline="0" dirty="0" smtClean="0">
                <a:solidFill>
                  <a:srgbClr val="C00000"/>
                </a:solidFill>
                <a:latin typeface="Trebuchet MS" panose="020B0603020202020204" pitchFamily="34" charset="0"/>
              </a:rPr>
              <a:t> |</a:t>
            </a:r>
            <a:r>
              <a:rPr lang="en-GB" altLang="en-US" sz="1200" b="1" dirty="0" smtClean="0">
                <a:solidFill>
                  <a:srgbClr val="C00000"/>
                </a:solidFill>
                <a:latin typeface="Trebuchet MS" panose="020B0603020202020204" pitchFamily="34" charset="0"/>
              </a:rPr>
              <a:t> </a:t>
            </a:r>
            <a:r>
              <a:rPr lang="en-GB" altLang="en-US" sz="1200" b="1" dirty="0">
                <a:solidFill>
                  <a:srgbClr val="C00000"/>
                </a:solidFill>
                <a:latin typeface="Trebuchet MS" panose="020B0603020202020204" pitchFamily="34" charset="0"/>
              </a:rPr>
              <a:t>Growing</a:t>
            </a:r>
          </a:p>
        </p:txBody>
      </p:sp>
    </p:spTree>
    <p:extLst>
      <p:ext uri="{BB962C8B-B14F-4D97-AF65-F5344CB8AC3E}">
        <p14:creationId xmlns:p14="http://schemas.microsoft.com/office/powerpoint/2010/main" val="1105088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onservationfoundation.co.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mungos.or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latin typeface="Trebuchet MS" panose="020B0603020202020204" pitchFamily="34" charset="0"/>
              </a:rPr>
              <a:t>Diocese of Southwark</a:t>
            </a:r>
            <a:r>
              <a:rPr lang="en-GB" dirty="0" smtClean="0">
                <a:latin typeface="Trebuchet MS" panose="020B0603020202020204" pitchFamily="34" charset="0"/>
              </a:rPr>
              <a:t/>
            </a:r>
            <a:br>
              <a:rPr lang="en-GB" dirty="0" smtClean="0">
                <a:latin typeface="Trebuchet MS" panose="020B0603020202020204" pitchFamily="34" charset="0"/>
              </a:rPr>
            </a:br>
            <a:r>
              <a:rPr lang="en-GB" sz="5400" dirty="0" smtClean="0">
                <a:latin typeface="Trebuchet MS" panose="020B0603020202020204" pitchFamily="34" charset="0"/>
              </a:rPr>
              <a:t>Press &amp; Communications</a:t>
            </a:r>
            <a:endParaRPr lang="en-GB" sz="5400" dirty="0">
              <a:latin typeface="Trebuchet MS" panose="020B0603020202020204" pitchFamily="34" charset="0"/>
            </a:endParaRPr>
          </a:p>
        </p:txBody>
      </p:sp>
      <p:sp>
        <p:nvSpPr>
          <p:cNvPr id="3" name="Subtitle 2"/>
          <p:cNvSpPr>
            <a:spLocks noGrp="1"/>
          </p:cNvSpPr>
          <p:nvPr>
            <p:ph type="subTitle" idx="1"/>
          </p:nvPr>
        </p:nvSpPr>
        <p:spPr/>
        <p:txBody>
          <a:bodyPr/>
          <a:lstStyle/>
          <a:p>
            <a:r>
              <a:rPr lang="en-GB" b="1" dirty="0" smtClean="0">
                <a:latin typeface="Trebuchet MS" panose="020B0603020202020204" pitchFamily="34" charset="0"/>
              </a:rPr>
              <a:t>Wendy S Robins</a:t>
            </a:r>
          </a:p>
          <a:p>
            <a:r>
              <a:rPr lang="en-GB" b="1" dirty="0" smtClean="0">
                <a:latin typeface="Trebuchet MS" panose="020B0603020202020204" pitchFamily="34" charset="0"/>
              </a:rPr>
              <a:t>Director of Press and Communications</a:t>
            </a:r>
          </a:p>
          <a:p>
            <a:r>
              <a:rPr lang="en-GB" b="1" dirty="0">
                <a:latin typeface="Trebuchet MS" panose="020B0603020202020204" pitchFamily="34" charset="0"/>
              </a:rPr>
              <a:t>a</a:t>
            </a:r>
            <a:r>
              <a:rPr lang="en-GB" b="1" dirty="0" smtClean="0">
                <a:latin typeface="Trebuchet MS" panose="020B0603020202020204" pitchFamily="34" charset="0"/>
              </a:rPr>
              <a:t>nd Bishop’s Press Officer</a:t>
            </a:r>
            <a:endParaRPr lang="en-GB" dirty="0">
              <a:latin typeface="Trebuchet MS" panose="020B0603020202020204" pitchFamily="34" charset="0"/>
            </a:endParaRPr>
          </a:p>
        </p:txBody>
      </p:sp>
    </p:spTree>
    <p:extLst>
      <p:ext uri="{BB962C8B-B14F-4D97-AF65-F5344CB8AC3E}">
        <p14:creationId xmlns:p14="http://schemas.microsoft.com/office/powerpoint/2010/main" val="1904331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807369" y="65903"/>
            <a:ext cx="8229600" cy="981075"/>
          </a:xfrm>
        </p:spPr>
        <p:txBody>
          <a:bodyPr anchor="ctr"/>
          <a:lstStyle/>
          <a:p>
            <a:pPr algn="ctr" eaLnBrk="1" hangingPunct="1"/>
            <a:r>
              <a:rPr lang="en-GB" altLang="en-US" sz="4000" b="1" dirty="0">
                <a:latin typeface="Trebuchet MS" panose="020B0603020202020204" pitchFamily="34" charset="0"/>
                <a:cs typeface="Arial" panose="020B0604020202020204" pitchFamily="34" charset="0"/>
              </a:rPr>
              <a:t>What is ‘news’?</a:t>
            </a:r>
          </a:p>
        </p:txBody>
      </p:sp>
      <p:sp>
        <p:nvSpPr>
          <p:cNvPr id="31747" name="Rectangle 3"/>
          <p:cNvSpPr>
            <a:spLocks noGrp="1" noChangeArrowheads="1"/>
          </p:cNvSpPr>
          <p:nvPr>
            <p:ph idx="1"/>
          </p:nvPr>
        </p:nvSpPr>
        <p:spPr>
          <a:xfrm>
            <a:off x="1992313" y="981076"/>
            <a:ext cx="7859712" cy="4392613"/>
          </a:xfrm>
        </p:spPr>
        <p:txBody>
          <a:bodyPr/>
          <a:lstStyle/>
          <a:p>
            <a:r>
              <a:rPr lang="en-GB" altLang="en-US" dirty="0">
                <a:latin typeface="Trebuchet MS" panose="020B0603020202020204" pitchFamily="34" charset="0"/>
              </a:rPr>
              <a:t>Most news comes from four basic reasons:</a:t>
            </a:r>
          </a:p>
          <a:p>
            <a:pPr marL="571500" lvl="1" indent="-342900">
              <a:spcBef>
                <a:spcPts val="1800"/>
              </a:spcBef>
            </a:pPr>
            <a:r>
              <a:rPr lang="en-GB" altLang="en-US" dirty="0" smtClean="0"/>
              <a:t>People or organisations doing things</a:t>
            </a:r>
          </a:p>
          <a:p>
            <a:pPr marL="571500" lvl="1" indent="-342900">
              <a:spcBef>
                <a:spcPts val="1800"/>
              </a:spcBef>
            </a:pPr>
            <a:r>
              <a:rPr lang="en-GB" altLang="en-US" dirty="0" smtClean="0"/>
              <a:t>People or organisations having things </a:t>
            </a:r>
            <a:br>
              <a:rPr lang="en-GB" altLang="en-US" dirty="0" smtClean="0"/>
            </a:br>
            <a:r>
              <a:rPr lang="en-GB" altLang="en-US" dirty="0" smtClean="0"/>
              <a:t>done to them</a:t>
            </a:r>
          </a:p>
          <a:p>
            <a:pPr marL="571500" lvl="1" indent="-342900">
              <a:spcBef>
                <a:spcPts val="1800"/>
              </a:spcBef>
            </a:pPr>
            <a:r>
              <a:rPr lang="en-GB" altLang="en-US" dirty="0" smtClean="0"/>
              <a:t>Unusual events or actions</a:t>
            </a:r>
          </a:p>
          <a:p>
            <a:pPr marL="571500" lvl="1" indent="-342900">
              <a:spcBef>
                <a:spcPts val="1800"/>
              </a:spcBef>
            </a:pPr>
            <a:r>
              <a:rPr lang="en-GB" altLang="en-US" dirty="0" smtClean="0"/>
              <a:t>Conflict, scandals, disasters 	</a:t>
            </a:r>
            <a:br>
              <a:rPr lang="en-GB" altLang="en-US" dirty="0" smtClean="0"/>
            </a:br>
            <a:r>
              <a:rPr lang="en-GB" altLang="en-US" dirty="0" smtClean="0"/>
              <a:t>(more on this later.....)</a:t>
            </a:r>
          </a:p>
        </p:txBody>
      </p:sp>
    </p:spTree>
    <p:extLst>
      <p:ext uri="{BB962C8B-B14F-4D97-AF65-F5344CB8AC3E}">
        <p14:creationId xmlns:p14="http://schemas.microsoft.com/office/powerpoint/2010/main" val="365802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anim calcmode="lin" valueType="num">
                                      <p:cBhvr>
                                        <p:cTn id="7" dur="500" fill="hold"/>
                                        <p:tgtEl>
                                          <p:spTgt spid="3174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1747">
                                            <p:txEl>
                                              <p:pRg st="1" end="1"/>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1747">
                                            <p:txEl>
                                              <p:pRg st="2" end="2"/>
                                            </p:txEl>
                                          </p:spTgt>
                                        </p:tgtEl>
                                        <p:attrNameLst>
                                          <p:attrName>style.visibility</p:attrName>
                                        </p:attrNameLst>
                                      </p:cBhvr>
                                      <p:to>
                                        <p:strVal val="visible"/>
                                      </p:to>
                                    </p:set>
                                    <p:anim calcmode="lin" valueType="num">
                                      <p:cBhvr>
                                        <p:cTn id="12" dur="500" fill="hold"/>
                                        <p:tgtEl>
                                          <p:spTgt spid="3174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17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31747">
                                            <p:txEl>
                                              <p:pRg st="3" end="3"/>
                                            </p:txEl>
                                          </p:spTgt>
                                        </p:tgtEl>
                                        <p:attrNameLst>
                                          <p:attrName>style.visibility</p:attrName>
                                        </p:attrNameLst>
                                      </p:cBhvr>
                                      <p:to>
                                        <p:strVal val="visible"/>
                                      </p:to>
                                    </p:set>
                                    <p:anim calcmode="lin" valueType="num">
                                      <p:cBhvr>
                                        <p:cTn id="18" dur="500" fill="hold"/>
                                        <p:tgtEl>
                                          <p:spTgt spid="31747">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317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31747">
                                            <p:txEl>
                                              <p:pRg st="4" end="4"/>
                                            </p:txEl>
                                          </p:spTgt>
                                        </p:tgtEl>
                                        <p:attrNameLst>
                                          <p:attrName>style.visibility</p:attrName>
                                        </p:attrNameLst>
                                      </p:cBhvr>
                                      <p:to>
                                        <p:strVal val="visible"/>
                                      </p:to>
                                    </p:set>
                                    <p:anim calcmode="lin" valueType="num">
                                      <p:cBhvr>
                                        <p:cTn id="24" dur="500" fill="hold"/>
                                        <p:tgtEl>
                                          <p:spTgt spid="31747">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174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981200" y="339467"/>
            <a:ext cx="8229600" cy="1125538"/>
          </a:xfrm>
        </p:spPr>
        <p:txBody>
          <a:bodyPr/>
          <a:lstStyle/>
          <a:p>
            <a:pPr algn="ctr" eaLnBrk="1" hangingPunct="1"/>
            <a:r>
              <a:rPr lang="en-GB" altLang="en-US" sz="4000" b="1" dirty="0">
                <a:latin typeface="Trebuchet MS" panose="020B0603020202020204" pitchFamily="34" charset="0"/>
                <a:cs typeface="Arial" panose="020B0604020202020204" pitchFamily="34" charset="0"/>
              </a:rPr>
              <a:t>Getting the story noticed</a:t>
            </a:r>
          </a:p>
        </p:txBody>
      </p:sp>
      <p:sp>
        <p:nvSpPr>
          <p:cNvPr id="32771" name="Rectangle 3"/>
          <p:cNvSpPr>
            <a:spLocks noGrp="1" noChangeArrowheads="1"/>
          </p:cNvSpPr>
          <p:nvPr>
            <p:ph idx="1"/>
          </p:nvPr>
        </p:nvSpPr>
        <p:spPr>
          <a:xfrm>
            <a:off x="1981200" y="1341438"/>
            <a:ext cx="8229600" cy="4032250"/>
          </a:xfrm>
        </p:spPr>
        <p:txBody>
          <a:bodyPr/>
          <a:lstStyle/>
          <a:p>
            <a:pPr algn="l" eaLnBrk="1" hangingPunct="1">
              <a:defRPr/>
            </a:pPr>
            <a:r>
              <a:rPr lang="en-GB" altLang="en-US" b="1" dirty="0" smtClean="0"/>
              <a:t>Make it timely and topical</a:t>
            </a:r>
            <a:br>
              <a:rPr lang="en-GB" altLang="en-US" b="1" dirty="0" smtClean="0"/>
            </a:br>
            <a:r>
              <a:rPr lang="en-GB" altLang="en-US" sz="2800" dirty="0" smtClean="0"/>
              <a:t>Christmas </a:t>
            </a:r>
            <a:r>
              <a:rPr lang="en-US" altLang="en-US" sz="2800" dirty="0" smtClean="0"/>
              <a:t>and Summer are traditionally quiet</a:t>
            </a:r>
            <a:br>
              <a:rPr lang="en-US" altLang="en-US" sz="2800" dirty="0" smtClean="0"/>
            </a:br>
            <a:r>
              <a:rPr lang="en-US" altLang="en-US" sz="2800" dirty="0" smtClean="0"/>
              <a:t>times for local media…</a:t>
            </a:r>
            <a:br>
              <a:rPr lang="en-US" altLang="en-US" sz="2800" dirty="0" smtClean="0"/>
            </a:br>
            <a:r>
              <a:rPr lang="en-US" altLang="en-US" sz="2800" dirty="0" smtClean="0"/>
              <a:t>… and the Church has plenty going on at Christmas and in the summer! </a:t>
            </a:r>
            <a:endParaRPr lang="en-GB" altLang="en-US" sz="2800" dirty="0" smtClean="0"/>
          </a:p>
          <a:p>
            <a:pPr algn="l" eaLnBrk="1" hangingPunct="1">
              <a:spcBef>
                <a:spcPct val="40000"/>
              </a:spcBef>
              <a:defRPr/>
            </a:pPr>
            <a:r>
              <a:rPr lang="en-GB" altLang="en-US" b="1" dirty="0" smtClean="0"/>
              <a:t>Make it relevant</a:t>
            </a:r>
          </a:p>
          <a:p>
            <a:pPr marL="457200">
              <a:spcBef>
                <a:spcPct val="0"/>
              </a:spcBef>
              <a:buNone/>
              <a:defRPr/>
            </a:pPr>
            <a:r>
              <a:rPr lang="en-GB" altLang="en-US" dirty="0"/>
              <a:t>Local people love to read about </a:t>
            </a:r>
            <a:r>
              <a:rPr lang="en-GB" altLang="en-US" dirty="0" smtClean="0"/>
              <a:t>their own community</a:t>
            </a:r>
            <a:endParaRPr lang="en-GB" altLang="en-US" dirty="0"/>
          </a:p>
        </p:txBody>
      </p:sp>
    </p:spTree>
    <p:extLst>
      <p:ext uri="{BB962C8B-B14F-4D97-AF65-F5344CB8AC3E}">
        <p14:creationId xmlns:p14="http://schemas.microsoft.com/office/powerpoint/2010/main" val="161534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anim calcmode="lin" valueType="num">
                                      <p:cBhvr>
                                        <p:cTn id="7" dur="5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277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986756" y="367442"/>
            <a:ext cx="8002587" cy="1143000"/>
          </a:xfrm>
        </p:spPr>
        <p:txBody>
          <a:bodyPr/>
          <a:lstStyle/>
          <a:p>
            <a:pPr algn="ctr" eaLnBrk="1" hangingPunct="1"/>
            <a:r>
              <a:rPr lang="en-GB" altLang="en-US" sz="4000" b="1" dirty="0">
                <a:latin typeface="Trebuchet MS" panose="020B0603020202020204" pitchFamily="34" charset="0"/>
                <a:cs typeface="Arial" panose="020B0604020202020204" pitchFamily="34" charset="0"/>
              </a:rPr>
              <a:t>It’s a race</a:t>
            </a:r>
          </a:p>
        </p:txBody>
      </p:sp>
      <p:sp>
        <p:nvSpPr>
          <p:cNvPr id="34819" name="Rectangle 3"/>
          <p:cNvSpPr>
            <a:spLocks noGrp="1" noChangeArrowheads="1"/>
          </p:cNvSpPr>
          <p:nvPr>
            <p:ph idx="1"/>
          </p:nvPr>
        </p:nvSpPr>
        <p:spPr>
          <a:xfrm>
            <a:off x="2279650" y="1700214"/>
            <a:ext cx="7416800" cy="3413125"/>
          </a:xfrm>
        </p:spPr>
        <p:txBody>
          <a:bodyPr/>
          <a:lstStyle/>
          <a:p>
            <a:pPr>
              <a:spcBef>
                <a:spcPct val="0"/>
              </a:spcBef>
            </a:pPr>
            <a:r>
              <a:rPr lang="en-GB" altLang="en-US" dirty="0">
                <a:latin typeface="Trebuchet MS" panose="020B0603020202020204" pitchFamily="34" charset="0"/>
              </a:rPr>
              <a:t>All papers/programmes have to fill a certain amount of space</a:t>
            </a:r>
          </a:p>
          <a:p>
            <a:endParaRPr lang="en-GB" altLang="en-US" dirty="0">
              <a:latin typeface="Trebuchet MS" panose="020B0603020202020204" pitchFamily="34" charset="0"/>
            </a:endParaRPr>
          </a:p>
          <a:p>
            <a:pPr>
              <a:spcBef>
                <a:spcPct val="0"/>
              </a:spcBef>
            </a:pPr>
            <a:r>
              <a:rPr lang="en-GB" altLang="en-US" dirty="0">
                <a:latin typeface="Trebuchet MS" panose="020B0603020202020204" pitchFamily="34" charset="0"/>
              </a:rPr>
              <a:t>Your story/picture/news item will get in if it is well presented and on time</a:t>
            </a:r>
          </a:p>
        </p:txBody>
      </p:sp>
    </p:spTree>
    <p:extLst>
      <p:ext uri="{BB962C8B-B14F-4D97-AF65-F5344CB8AC3E}">
        <p14:creationId xmlns:p14="http://schemas.microsoft.com/office/powerpoint/2010/main" val="2304117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4819">
                                            <p:txEl>
                                              <p:pRg st="2" end="2"/>
                                            </p:txEl>
                                          </p:spTgt>
                                        </p:tgtEl>
                                        <p:attrNameLst>
                                          <p:attrName>style.visibility</p:attrName>
                                        </p:attrNameLst>
                                      </p:cBhvr>
                                      <p:to>
                                        <p:strVal val="visible"/>
                                      </p:to>
                                    </p:set>
                                    <p:anim calcmode="lin" valueType="num">
                                      <p:cBhvr>
                                        <p:cTn id="7" dur="500" fill="hold"/>
                                        <p:tgtEl>
                                          <p:spTgt spid="34819">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836738" y="360364"/>
            <a:ext cx="8229600" cy="981075"/>
          </a:xfrm>
        </p:spPr>
        <p:txBody>
          <a:bodyPr/>
          <a:lstStyle/>
          <a:p>
            <a:pPr algn="ctr" eaLnBrk="1" hangingPunct="1"/>
            <a:r>
              <a:rPr lang="en-GB" altLang="en-US" sz="4000" b="1" dirty="0">
                <a:latin typeface="Trebuchet MS" panose="020B0603020202020204" pitchFamily="34" charset="0"/>
                <a:cs typeface="Arial" panose="020B0604020202020204" pitchFamily="34" charset="0"/>
              </a:rPr>
              <a:t>Know the people</a:t>
            </a:r>
          </a:p>
        </p:txBody>
      </p:sp>
      <p:sp>
        <p:nvSpPr>
          <p:cNvPr id="35843" name="Rectangle 3"/>
          <p:cNvSpPr>
            <a:spLocks noGrp="1" noChangeArrowheads="1"/>
          </p:cNvSpPr>
          <p:nvPr>
            <p:ph idx="1"/>
          </p:nvPr>
        </p:nvSpPr>
        <p:spPr>
          <a:xfrm>
            <a:off x="1919288" y="1341439"/>
            <a:ext cx="8064500" cy="4175125"/>
          </a:xfrm>
        </p:spPr>
        <p:txBody>
          <a:bodyPr/>
          <a:lstStyle/>
          <a:p>
            <a:pPr>
              <a:spcBef>
                <a:spcPts val="1800"/>
              </a:spcBef>
            </a:pPr>
            <a:r>
              <a:rPr lang="en-GB" altLang="en-US" dirty="0">
                <a:latin typeface="Trebuchet MS" panose="020B0603020202020204" pitchFamily="34" charset="0"/>
              </a:rPr>
              <a:t>Get to know the local papers and radio stations</a:t>
            </a:r>
          </a:p>
          <a:p>
            <a:pPr>
              <a:spcBef>
                <a:spcPts val="1800"/>
              </a:spcBef>
            </a:pPr>
            <a:r>
              <a:rPr lang="en-GB" altLang="en-US" dirty="0">
                <a:latin typeface="Trebuchet MS" panose="020B0603020202020204" pitchFamily="34" charset="0"/>
              </a:rPr>
              <a:t>Get to know the editors especially the paper’s main editor and the news editor (assuming that there are a few staff)</a:t>
            </a:r>
          </a:p>
          <a:p>
            <a:pPr>
              <a:spcBef>
                <a:spcPts val="1800"/>
              </a:spcBef>
            </a:pPr>
            <a:r>
              <a:rPr lang="en-GB" altLang="en-US" dirty="0">
                <a:latin typeface="Trebuchet MS" panose="020B0603020202020204" pitchFamily="34" charset="0"/>
              </a:rPr>
              <a:t>Ask them what will get in</a:t>
            </a:r>
          </a:p>
          <a:p>
            <a:pPr>
              <a:spcBef>
                <a:spcPts val="1800"/>
              </a:spcBef>
            </a:pPr>
            <a:r>
              <a:rPr lang="en-GB" altLang="en-US" dirty="0">
                <a:latin typeface="Trebuchet MS" panose="020B0603020202020204" pitchFamily="34" charset="0"/>
              </a:rPr>
              <a:t>Be sure to know the best format for them</a:t>
            </a:r>
          </a:p>
        </p:txBody>
      </p:sp>
    </p:spTree>
    <p:extLst>
      <p:ext uri="{BB962C8B-B14F-4D97-AF65-F5344CB8AC3E}">
        <p14:creationId xmlns:p14="http://schemas.microsoft.com/office/powerpoint/2010/main" val="152127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p:cTn id="7" dur="500" fill="hold"/>
                                        <p:tgtEl>
                                          <p:spTgt spid="3584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58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5843">
                                            <p:txEl>
                                              <p:pRg st="2" end="2"/>
                                            </p:txEl>
                                          </p:spTgt>
                                        </p:tgtEl>
                                        <p:attrNameLst>
                                          <p:attrName>style.visibility</p:attrName>
                                        </p:attrNameLst>
                                      </p:cBhvr>
                                      <p:to>
                                        <p:strVal val="visible"/>
                                      </p:to>
                                    </p:set>
                                    <p:anim calcmode="lin" valueType="num">
                                      <p:cBhvr>
                                        <p:cTn id="13" dur="500" fill="hold"/>
                                        <p:tgtEl>
                                          <p:spTgt spid="358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58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anim calcmode="lin" valueType="num">
                                      <p:cBhvr>
                                        <p:cTn id="19" dur="500" fill="hold"/>
                                        <p:tgtEl>
                                          <p:spTgt spid="3584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584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981200" y="367744"/>
            <a:ext cx="8229600" cy="1143000"/>
          </a:xfrm>
        </p:spPr>
        <p:txBody>
          <a:bodyPr/>
          <a:lstStyle/>
          <a:p>
            <a:pPr algn="ctr"/>
            <a:r>
              <a:rPr lang="en-GB" altLang="en-US" sz="4000" b="1" dirty="0">
                <a:latin typeface="Trebuchet MS" panose="020B0603020202020204" pitchFamily="34" charset="0"/>
                <a:cs typeface="Arial" panose="020B0604020202020204" pitchFamily="34" charset="0"/>
              </a:rPr>
              <a:t>Getting stories used	</a:t>
            </a:r>
          </a:p>
        </p:txBody>
      </p:sp>
      <p:sp>
        <p:nvSpPr>
          <p:cNvPr id="29699" name="Content Placeholder 2"/>
          <p:cNvSpPr>
            <a:spLocks noGrp="1"/>
          </p:cNvSpPr>
          <p:nvPr>
            <p:ph idx="1"/>
          </p:nvPr>
        </p:nvSpPr>
        <p:spPr>
          <a:xfrm>
            <a:off x="1981200" y="1700214"/>
            <a:ext cx="8229600" cy="3455987"/>
          </a:xfrm>
        </p:spPr>
        <p:txBody>
          <a:bodyPr/>
          <a:lstStyle/>
          <a:p>
            <a:pPr>
              <a:spcBef>
                <a:spcPts val="1800"/>
              </a:spcBef>
            </a:pPr>
            <a:r>
              <a:rPr lang="en-GB" altLang="en-US" dirty="0">
                <a:latin typeface="Trebuchet MS" panose="020B0603020202020204" pitchFamily="34" charset="0"/>
              </a:rPr>
              <a:t>Often now reporters will pick stories up from blogs and tweets as well as press releases</a:t>
            </a:r>
          </a:p>
          <a:p>
            <a:pPr>
              <a:spcBef>
                <a:spcPts val="1800"/>
              </a:spcBef>
            </a:pPr>
            <a:r>
              <a:rPr lang="en-GB" altLang="en-US" dirty="0">
                <a:latin typeface="Trebuchet MS" panose="020B0603020202020204" pitchFamily="34" charset="0"/>
              </a:rPr>
              <a:t>So think about how best to get the message out there</a:t>
            </a:r>
          </a:p>
        </p:txBody>
      </p:sp>
    </p:spTree>
    <p:extLst>
      <p:ext uri="{BB962C8B-B14F-4D97-AF65-F5344CB8AC3E}">
        <p14:creationId xmlns:p14="http://schemas.microsoft.com/office/powerpoint/2010/main" val="3394702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6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p:cTn id="13"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969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889040" y="358777"/>
            <a:ext cx="8229600" cy="1125537"/>
          </a:xfrm>
        </p:spPr>
        <p:txBody>
          <a:bodyPr/>
          <a:lstStyle/>
          <a:p>
            <a:pPr algn="ctr"/>
            <a:r>
              <a:rPr lang="en-GB" altLang="en-US" sz="4000" b="1" dirty="0">
                <a:latin typeface="Trebuchet MS" panose="020B0603020202020204" pitchFamily="34" charset="0"/>
                <a:cs typeface="Arial" panose="020B0604020202020204" pitchFamily="34" charset="0"/>
              </a:rPr>
              <a:t>Getting stories used</a:t>
            </a:r>
          </a:p>
        </p:txBody>
      </p:sp>
      <p:sp>
        <p:nvSpPr>
          <p:cNvPr id="30723" name="Content Placeholder 2"/>
          <p:cNvSpPr>
            <a:spLocks noGrp="1"/>
          </p:cNvSpPr>
          <p:nvPr>
            <p:ph idx="1"/>
          </p:nvPr>
        </p:nvSpPr>
        <p:spPr>
          <a:xfrm>
            <a:off x="1992313" y="1484314"/>
            <a:ext cx="8229600" cy="3455987"/>
          </a:xfrm>
        </p:spPr>
        <p:txBody>
          <a:bodyPr/>
          <a:lstStyle/>
          <a:p>
            <a:r>
              <a:rPr lang="en-GB" altLang="en-US" dirty="0">
                <a:latin typeface="Trebuchet MS" panose="020B0603020202020204" pitchFamily="34" charset="0"/>
              </a:rPr>
              <a:t>We tweet a </a:t>
            </a:r>
            <a:r>
              <a:rPr lang="en-GB" altLang="en-US" dirty="0" smtClean="0">
                <a:latin typeface="Trebuchet MS" panose="020B0603020202020204" pitchFamily="34" charset="0"/>
              </a:rPr>
              <a:t>link </a:t>
            </a:r>
            <a:r>
              <a:rPr lang="en-GB" altLang="en-US" dirty="0">
                <a:latin typeface="Trebuchet MS" panose="020B0603020202020204" pitchFamily="34" charset="0"/>
              </a:rPr>
              <a:t>to our press release on the web</a:t>
            </a:r>
          </a:p>
          <a:p>
            <a:pPr>
              <a:spcBef>
                <a:spcPts val="1800"/>
              </a:spcBef>
            </a:pPr>
            <a:r>
              <a:rPr lang="en-GB" altLang="en-US" dirty="0">
                <a:latin typeface="Trebuchet MS" panose="020B0603020202020204" pitchFamily="34" charset="0"/>
              </a:rPr>
              <a:t>We also tweet a link to our Flickr stream and Facebook</a:t>
            </a:r>
          </a:p>
          <a:p>
            <a:pPr>
              <a:spcBef>
                <a:spcPts val="1800"/>
              </a:spcBef>
            </a:pPr>
            <a:r>
              <a:rPr lang="en-GB" altLang="en-US" dirty="0">
                <a:latin typeface="Trebuchet MS" panose="020B0603020202020204" pitchFamily="34" charset="0"/>
              </a:rPr>
              <a:t>Make sure you have permission to use the photographs you send</a:t>
            </a:r>
          </a:p>
          <a:p>
            <a:endParaRPr lang="en-GB" altLang="en-US" dirty="0">
              <a:latin typeface="Trebuchet MS" panose="020B0603020202020204" pitchFamily="34" charset="0"/>
            </a:endParaRPr>
          </a:p>
        </p:txBody>
      </p:sp>
    </p:spTree>
    <p:extLst>
      <p:ext uri="{BB962C8B-B14F-4D97-AF65-F5344CB8AC3E}">
        <p14:creationId xmlns:p14="http://schemas.microsoft.com/office/powerpoint/2010/main" val="3598707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p:cTn id="7" dur="5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p:cTn id="13" dur="1000" fill="hold"/>
                                        <p:tgtEl>
                                          <p:spTgt spid="3072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072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p:cTn id="19" dur="1000" fill="hold"/>
                                        <p:tgtEl>
                                          <p:spTgt spid="3072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072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847850" y="288926"/>
            <a:ext cx="8229600" cy="1052513"/>
          </a:xfrm>
        </p:spPr>
        <p:txBody>
          <a:bodyPr/>
          <a:lstStyle/>
          <a:p>
            <a:pPr algn="ctr" eaLnBrk="1" hangingPunct="1"/>
            <a:r>
              <a:rPr lang="en-GB" altLang="en-US" sz="4000" b="1" dirty="0">
                <a:latin typeface="Trebuchet MS" panose="020B0603020202020204" pitchFamily="34" charset="0"/>
                <a:cs typeface="Arial" panose="020B0604020202020204" pitchFamily="34" charset="0"/>
              </a:rPr>
              <a:t>What is the story?</a:t>
            </a:r>
          </a:p>
        </p:txBody>
      </p:sp>
      <p:sp>
        <p:nvSpPr>
          <p:cNvPr id="33795" name="Rectangle 3"/>
          <p:cNvSpPr>
            <a:spLocks noGrp="1" noChangeArrowheads="1"/>
          </p:cNvSpPr>
          <p:nvPr>
            <p:ph idx="1"/>
          </p:nvPr>
        </p:nvSpPr>
        <p:spPr>
          <a:xfrm>
            <a:off x="1981200" y="1341438"/>
            <a:ext cx="8229600" cy="3167062"/>
          </a:xfrm>
        </p:spPr>
        <p:txBody>
          <a:bodyPr/>
          <a:lstStyle/>
          <a:p>
            <a:pPr algn="l" eaLnBrk="1" hangingPunct="1"/>
            <a:r>
              <a:rPr lang="en-GB" altLang="en-US" dirty="0">
                <a:latin typeface="Trebuchet MS" panose="020B0603020202020204" pitchFamily="34" charset="0"/>
              </a:rPr>
              <a:t>Some ideas of events or activities the media                                         might be interested in:</a:t>
            </a:r>
          </a:p>
          <a:p>
            <a:pPr lvl="1">
              <a:spcBef>
                <a:spcPts val="1200"/>
              </a:spcBef>
            </a:pPr>
            <a:r>
              <a:rPr lang="en-GB" altLang="en-US" dirty="0" smtClean="0"/>
              <a:t> A visit from the Bishop</a:t>
            </a:r>
          </a:p>
          <a:p>
            <a:pPr lvl="1">
              <a:spcBef>
                <a:spcPts val="1200"/>
              </a:spcBef>
            </a:pPr>
            <a:r>
              <a:rPr lang="en-GB" altLang="en-US" dirty="0" smtClean="0"/>
              <a:t> Special events</a:t>
            </a:r>
          </a:p>
          <a:p>
            <a:pPr lvl="1">
              <a:spcBef>
                <a:spcPts val="1200"/>
              </a:spcBef>
            </a:pPr>
            <a:r>
              <a:rPr lang="en-GB" altLang="en-US" dirty="0" smtClean="0"/>
              <a:t> Fundraising initiatives and stunts</a:t>
            </a:r>
          </a:p>
          <a:p>
            <a:pPr eaLnBrk="1" hangingPunct="1">
              <a:buFontTx/>
              <a:buNone/>
            </a:pPr>
            <a:endParaRPr lang="en-GB" altLang="en-US" dirty="0" smtClean="0"/>
          </a:p>
        </p:txBody>
      </p:sp>
    </p:spTree>
    <p:extLst>
      <p:ext uri="{BB962C8B-B14F-4D97-AF65-F5344CB8AC3E}">
        <p14:creationId xmlns:p14="http://schemas.microsoft.com/office/powerpoint/2010/main" val="2522011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 calcmode="lin" valueType="num">
                                      <p:cBhvr>
                                        <p:cTn id="7" dur="500" fill="hold"/>
                                        <p:tgtEl>
                                          <p:spTgt spid="3379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37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3795">
                                            <p:txEl>
                                              <p:pRg st="2" end="2"/>
                                            </p:txEl>
                                          </p:spTgt>
                                        </p:tgtEl>
                                        <p:attrNameLst>
                                          <p:attrName>style.visibility</p:attrName>
                                        </p:attrNameLst>
                                      </p:cBhvr>
                                      <p:to>
                                        <p:strVal val="visible"/>
                                      </p:to>
                                    </p:set>
                                    <p:anim calcmode="lin" valueType="num">
                                      <p:cBhvr>
                                        <p:cTn id="13" dur="500" fill="hold"/>
                                        <p:tgtEl>
                                          <p:spTgt spid="3379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37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anim calcmode="lin" valueType="num">
                                      <p:cBhvr>
                                        <p:cTn id="19" dur="500" fill="hold"/>
                                        <p:tgtEl>
                                          <p:spTgt spid="3379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379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524000" y="333375"/>
            <a:ext cx="8229600" cy="1143000"/>
          </a:xfrm>
        </p:spPr>
        <p:txBody>
          <a:bodyPr/>
          <a:lstStyle/>
          <a:p>
            <a:pPr algn="ctr" eaLnBrk="1" hangingPunct="1"/>
            <a:r>
              <a:rPr lang="en-GB" altLang="en-US" sz="4000" b="1" dirty="0">
                <a:latin typeface="Trebuchet MS" panose="020B0603020202020204" pitchFamily="34" charset="0"/>
                <a:cs typeface="Arial" panose="020B0604020202020204" pitchFamily="34" charset="0"/>
              </a:rPr>
              <a:t>The News Release</a:t>
            </a:r>
            <a:endParaRPr lang="en-US" altLang="en-US" sz="4000" b="1" dirty="0">
              <a:latin typeface="Trebuchet MS" panose="020B0603020202020204" pitchFamily="34" charset="0"/>
              <a:cs typeface="Arial" panose="020B0604020202020204" pitchFamily="34" charset="0"/>
            </a:endParaRPr>
          </a:p>
        </p:txBody>
      </p:sp>
      <p:pic>
        <p:nvPicPr>
          <p:cNvPr id="29699" name="Picture 6" descr="allig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6" y="1700214"/>
            <a:ext cx="43926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7"/>
          <p:cNvSpPr txBox="1">
            <a:spLocks noChangeArrowheads="1"/>
          </p:cNvSpPr>
          <p:nvPr/>
        </p:nvSpPr>
        <p:spPr bwMode="auto">
          <a:xfrm>
            <a:off x="2568576" y="5157789"/>
            <a:ext cx="6551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dirty="0">
                <a:latin typeface="+mn-lt"/>
                <a:ea typeface="MS PGothic" panose="020B0600070205080204" pitchFamily="34" charset="-128"/>
              </a:rPr>
              <a:t>Make it short and snappy!</a:t>
            </a:r>
            <a:endParaRPr lang="en-US" altLang="en-US" dirty="0">
              <a:latin typeface="+mn-lt"/>
              <a:ea typeface="MS PGothic" panose="020B0600070205080204" pitchFamily="34" charset="-128"/>
            </a:endParaRPr>
          </a:p>
        </p:txBody>
      </p:sp>
    </p:spTree>
    <p:extLst>
      <p:ext uri="{BB962C8B-B14F-4D97-AF65-F5344CB8AC3E}">
        <p14:creationId xmlns:p14="http://schemas.microsoft.com/office/powerpoint/2010/main" val="1604624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1000" fill="hold"/>
                                        <p:tgtEl>
                                          <p:spTgt spid="2969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969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9699"/>
                                        </p:tgtEl>
                                        <p:attrNameLst>
                                          <p:attrName>ppt_y</p:attrName>
                                        </p:attrNameLst>
                                      </p:cBhvr>
                                      <p:tavLst>
                                        <p:tav tm="0">
                                          <p:val>
                                            <p:strVal val="#ppt_y"/>
                                          </p:val>
                                        </p:tav>
                                        <p:tav tm="100000">
                                          <p:val>
                                            <p:strVal val="#ppt_y"/>
                                          </p:val>
                                        </p:tav>
                                      </p:tavLst>
                                    </p:anim>
                                    <p:animEffect transition="in" filter="fade">
                                      <p:cBhvr>
                                        <p:cTn id="10" dur="1000"/>
                                        <p:tgtEl>
                                          <p:spTgt spid="29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92313" y="360364"/>
            <a:ext cx="8229600" cy="981075"/>
          </a:xfrm>
        </p:spPr>
        <p:txBody>
          <a:bodyPr/>
          <a:lstStyle/>
          <a:p>
            <a:pPr algn="ctr" eaLnBrk="1" hangingPunct="1"/>
            <a:r>
              <a:rPr lang="en-GB" altLang="en-US" sz="4000" b="1" dirty="0">
                <a:latin typeface="Trebuchet MS" panose="020B0603020202020204" pitchFamily="34" charset="0"/>
                <a:cs typeface="Arial" panose="020B0604020202020204" pitchFamily="34" charset="0"/>
              </a:rPr>
              <a:t>Writing a good Press Release</a:t>
            </a:r>
          </a:p>
        </p:txBody>
      </p:sp>
      <p:sp>
        <p:nvSpPr>
          <p:cNvPr id="38915" name="Rectangle 3"/>
          <p:cNvSpPr>
            <a:spLocks noGrp="1" noChangeArrowheads="1"/>
          </p:cNvSpPr>
          <p:nvPr>
            <p:ph idx="1"/>
          </p:nvPr>
        </p:nvSpPr>
        <p:spPr>
          <a:xfrm>
            <a:off x="1992313" y="1341439"/>
            <a:ext cx="8064500" cy="4103687"/>
          </a:xfrm>
        </p:spPr>
        <p:txBody>
          <a:bodyPr/>
          <a:lstStyle/>
          <a:p>
            <a:pPr algn="l" eaLnBrk="1" hangingPunct="1"/>
            <a:r>
              <a:rPr lang="en-GB" altLang="en-US" dirty="0">
                <a:latin typeface="Trebuchet MS" panose="020B0603020202020204" pitchFamily="34" charset="0"/>
              </a:rPr>
              <a:t>Make sure your first paragraph contains the answers to these five questions:</a:t>
            </a:r>
          </a:p>
          <a:p>
            <a:pPr>
              <a:spcBef>
                <a:spcPts val="600"/>
              </a:spcBef>
              <a:buNone/>
            </a:pPr>
            <a:r>
              <a:rPr lang="en-GB" altLang="en-US" dirty="0" smtClean="0"/>
              <a:t>	</a:t>
            </a:r>
            <a:r>
              <a:rPr lang="en-GB" altLang="en-US" dirty="0">
                <a:latin typeface="Trebuchet MS" panose="020B0603020202020204" pitchFamily="34" charset="0"/>
              </a:rPr>
              <a:t>- </a:t>
            </a:r>
            <a:r>
              <a:rPr lang="en-GB" altLang="en-US" u="sng" dirty="0">
                <a:latin typeface="Trebuchet MS" panose="020B0603020202020204" pitchFamily="34" charset="0"/>
              </a:rPr>
              <a:t>What</a:t>
            </a:r>
            <a:r>
              <a:rPr lang="en-GB" altLang="en-US" dirty="0">
                <a:latin typeface="Trebuchet MS" panose="020B0603020202020204" pitchFamily="34" charset="0"/>
              </a:rPr>
              <a:t> is happening ?</a:t>
            </a:r>
          </a:p>
          <a:p>
            <a:pPr>
              <a:spcBef>
                <a:spcPts val="1200"/>
              </a:spcBef>
              <a:buNone/>
            </a:pPr>
            <a:r>
              <a:rPr lang="en-GB" altLang="en-US" dirty="0">
                <a:latin typeface="Trebuchet MS" panose="020B0603020202020204" pitchFamily="34" charset="0"/>
              </a:rPr>
              <a:t>	- </a:t>
            </a:r>
            <a:r>
              <a:rPr lang="en-GB" altLang="en-US" u="sng" dirty="0">
                <a:latin typeface="Trebuchet MS" panose="020B0603020202020204" pitchFamily="34" charset="0"/>
              </a:rPr>
              <a:t>Where</a:t>
            </a:r>
            <a:r>
              <a:rPr lang="en-GB" altLang="en-US" dirty="0">
                <a:latin typeface="Trebuchet MS" panose="020B0603020202020204" pitchFamily="34" charset="0"/>
              </a:rPr>
              <a:t> is it taking place ?</a:t>
            </a:r>
          </a:p>
          <a:p>
            <a:pPr>
              <a:spcBef>
                <a:spcPts val="1200"/>
              </a:spcBef>
              <a:buNone/>
            </a:pPr>
            <a:r>
              <a:rPr lang="en-GB" altLang="en-US" dirty="0">
                <a:latin typeface="Trebuchet MS" panose="020B0603020202020204" pitchFamily="34" charset="0"/>
              </a:rPr>
              <a:t>	- </a:t>
            </a:r>
            <a:r>
              <a:rPr lang="en-GB" altLang="en-US" u="sng" dirty="0">
                <a:latin typeface="Trebuchet MS" panose="020B0603020202020204" pitchFamily="34" charset="0"/>
              </a:rPr>
              <a:t>Why</a:t>
            </a:r>
            <a:r>
              <a:rPr lang="en-GB" altLang="en-US" dirty="0">
                <a:latin typeface="Trebuchet MS" panose="020B0603020202020204" pitchFamily="34" charset="0"/>
              </a:rPr>
              <a:t> is it happening ?</a:t>
            </a:r>
          </a:p>
          <a:p>
            <a:pPr>
              <a:spcBef>
                <a:spcPts val="1200"/>
              </a:spcBef>
              <a:buNone/>
            </a:pPr>
            <a:r>
              <a:rPr lang="en-GB" altLang="en-US" dirty="0">
                <a:latin typeface="Trebuchet MS" panose="020B0603020202020204" pitchFamily="34" charset="0"/>
              </a:rPr>
              <a:t>	- </a:t>
            </a:r>
            <a:r>
              <a:rPr lang="en-GB" altLang="en-US" u="sng" dirty="0">
                <a:latin typeface="Trebuchet MS" panose="020B0603020202020204" pitchFamily="34" charset="0"/>
              </a:rPr>
              <a:t>When</a:t>
            </a:r>
            <a:r>
              <a:rPr lang="en-GB" altLang="en-US" dirty="0">
                <a:latin typeface="Trebuchet MS" panose="020B0603020202020204" pitchFamily="34" charset="0"/>
              </a:rPr>
              <a:t> is it happening ?</a:t>
            </a:r>
          </a:p>
          <a:p>
            <a:pPr>
              <a:spcBef>
                <a:spcPts val="1200"/>
              </a:spcBef>
              <a:buNone/>
            </a:pPr>
            <a:r>
              <a:rPr lang="en-GB" altLang="en-US" dirty="0">
                <a:latin typeface="Trebuchet MS" panose="020B0603020202020204" pitchFamily="34" charset="0"/>
              </a:rPr>
              <a:t>	- </a:t>
            </a:r>
            <a:r>
              <a:rPr lang="en-GB" altLang="en-US" u="sng" dirty="0">
                <a:latin typeface="Trebuchet MS" panose="020B0603020202020204" pitchFamily="34" charset="0"/>
              </a:rPr>
              <a:t>Who</a:t>
            </a:r>
            <a:r>
              <a:rPr lang="en-GB" altLang="en-US" dirty="0">
                <a:latin typeface="Trebuchet MS" panose="020B0603020202020204" pitchFamily="34" charset="0"/>
              </a:rPr>
              <a:t> is involved ?</a:t>
            </a:r>
          </a:p>
        </p:txBody>
      </p:sp>
    </p:spTree>
    <p:extLst>
      <p:ext uri="{BB962C8B-B14F-4D97-AF65-F5344CB8AC3E}">
        <p14:creationId xmlns:p14="http://schemas.microsoft.com/office/powerpoint/2010/main" val="1839516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981200" y="260351"/>
            <a:ext cx="8229600" cy="1052513"/>
          </a:xfrm>
        </p:spPr>
        <p:txBody>
          <a:bodyPr/>
          <a:lstStyle/>
          <a:p>
            <a:pPr algn="ctr" eaLnBrk="1" hangingPunct="1"/>
            <a:r>
              <a:rPr lang="en-GB" altLang="en-US" sz="4000" b="1" dirty="0">
                <a:latin typeface="Trebuchet MS" panose="020B0603020202020204" pitchFamily="34" charset="0"/>
                <a:cs typeface="Arial" panose="020B0604020202020204" pitchFamily="34" charset="0"/>
              </a:rPr>
              <a:t>Writing a good Press Release</a:t>
            </a:r>
          </a:p>
        </p:txBody>
      </p:sp>
      <p:sp>
        <p:nvSpPr>
          <p:cNvPr id="3" name="Content Placeholder 2"/>
          <p:cNvSpPr>
            <a:spLocks noGrp="1"/>
          </p:cNvSpPr>
          <p:nvPr>
            <p:ph idx="1"/>
          </p:nvPr>
        </p:nvSpPr>
        <p:spPr>
          <a:xfrm>
            <a:off x="1981200" y="1600200"/>
            <a:ext cx="8229600" cy="3614738"/>
          </a:xfrm>
        </p:spPr>
        <p:txBody>
          <a:bodyPr/>
          <a:lstStyle/>
          <a:p>
            <a:pPr>
              <a:spcBef>
                <a:spcPct val="30000"/>
              </a:spcBef>
              <a:defRPr/>
            </a:pPr>
            <a:r>
              <a:rPr lang="en-US" altLang="en-US" dirty="0">
                <a:latin typeface="Trebuchet MS" pitchFamily="34" charset="0"/>
              </a:rPr>
              <a:t>Keep your sentences short and your language simple. Avoid lengthy theological phrases or explanations!</a:t>
            </a:r>
          </a:p>
          <a:p>
            <a:pPr>
              <a:spcBef>
                <a:spcPts val="1800"/>
              </a:spcBef>
              <a:defRPr/>
            </a:pPr>
            <a:r>
              <a:rPr lang="en-GB" altLang="en-US" dirty="0">
                <a:latin typeface="Trebuchet MS" pitchFamily="34" charset="0"/>
              </a:rPr>
              <a:t>Remember that editors who are short of time usually edit from the bottom</a:t>
            </a:r>
          </a:p>
          <a:p>
            <a:pPr>
              <a:spcBef>
                <a:spcPts val="1800"/>
              </a:spcBef>
              <a:defRPr/>
            </a:pPr>
            <a:r>
              <a:rPr lang="en-GB" altLang="en-US" dirty="0">
                <a:latin typeface="Trebuchet MS" pitchFamily="34" charset="0"/>
              </a:rPr>
              <a:t>Have a good picture to go with it</a:t>
            </a:r>
          </a:p>
          <a:p>
            <a:pPr>
              <a:defRPr/>
            </a:pPr>
            <a:endParaRPr lang="en-GB" altLang="en-US" dirty="0" smtClean="0"/>
          </a:p>
        </p:txBody>
      </p:sp>
    </p:spTree>
    <p:extLst>
      <p:ext uri="{BB962C8B-B14F-4D97-AF65-F5344CB8AC3E}">
        <p14:creationId xmlns:p14="http://schemas.microsoft.com/office/powerpoint/2010/main" val="2934231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288924"/>
            <a:ext cx="10515600" cy="5718175"/>
          </a:xfrm>
        </p:spPr>
        <p:txBody>
          <a:bodyPr anchor="ctr"/>
          <a:lstStyle/>
          <a:p>
            <a:pPr marL="0" indent="0">
              <a:buNone/>
            </a:pPr>
            <a:endParaRPr lang="en-GB" sz="3600" dirty="0" smtClean="0">
              <a:latin typeface="Trebuchet MS" panose="020B0603020202020204" pitchFamily="34" charset="0"/>
            </a:endParaRPr>
          </a:p>
          <a:p>
            <a:pPr marL="0" indent="0" algn="ctr">
              <a:buNone/>
            </a:pPr>
            <a:r>
              <a:rPr lang="en-GB" sz="3600" b="1" dirty="0" smtClean="0">
                <a:latin typeface="Trebuchet MS" panose="020B0603020202020204" pitchFamily="34" charset="0"/>
              </a:rPr>
              <a:t>Richmond and Barnes Deanery</a:t>
            </a:r>
          </a:p>
          <a:p>
            <a:pPr marL="0" indent="0" algn="ctr">
              <a:buNone/>
            </a:pPr>
            <a:r>
              <a:rPr lang="en-GB" sz="3600" dirty="0" smtClean="0">
                <a:latin typeface="Trebuchet MS" panose="020B0603020202020204" pitchFamily="34" charset="0"/>
              </a:rPr>
              <a:t>22 January 2019</a:t>
            </a:r>
          </a:p>
          <a:p>
            <a:pPr marL="0" indent="0" algn="ctr">
              <a:buNone/>
            </a:pPr>
            <a:r>
              <a:rPr lang="en-GB" sz="3600" dirty="0" smtClean="0">
                <a:latin typeface="Trebuchet MS" panose="020B0603020202020204" pitchFamily="34" charset="0"/>
              </a:rPr>
              <a:t>St Richard, Ham</a:t>
            </a:r>
          </a:p>
          <a:p>
            <a:pPr marL="0" indent="0">
              <a:buNone/>
            </a:pPr>
            <a:endParaRPr lang="en-GB" sz="3600" dirty="0">
              <a:latin typeface="Trebuchet MS" panose="020B0603020202020204" pitchFamily="34" charset="0"/>
            </a:endParaRPr>
          </a:p>
        </p:txBody>
      </p:sp>
    </p:spTree>
    <p:extLst>
      <p:ext uri="{BB962C8B-B14F-4D97-AF65-F5344CB8AC3E}">
        <p14:creationId xmlns:p14="http://schemas.microsoft.com/office/powerpoint/2010/main" val="336620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359151" y="198308"/>
            <a:ext cx="5473700" cy="1143000"/>
          </a:xfrm>
        </p:spPr>
        <p:txBody>
          <a:bodyPr/>
          <a:lstStyle/>
          <a:p>
            <a:pPr algn="ctr" eaLnBrk="1" hangingPunct="1"/>
            <a:r>
              <a:rPr lang="en-GB" altLang="en-US" sz="4000" b="1" dirty="0">
                <a:latin typeface="Trebuchet MS" panose="020B0603020202020204" pitchFamily="34" charset="0"/>
                <a:cs typeface="Arial" panose="020B0604020202020204" pitchFamily="34" charset="0"/>
              </a:rPr>
              <a:t>Not like this….</a:t>
            </a:r>
          </a:p>
        </p:txBody>
      </p:sp>
      <p:pic>
        <p:nvPicPr>
          <p:cNvPr id="10240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36814" y="908051"/>
            <a:ext cx="7318375" cy="4879975"/>
          </a:xfrm>
        </p:spPr>
      </p:pic>
    </p:spTree>
    <p:extLst>
      <p:ext uri="{BB962C8B-B14F-4D97-AF65-F5344CB8AC3E}">
        <p14:creationId xmlns:p14="http://schemas.microsoft.com/office/powerpoint/2010/main" val="3714083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143251" y="321233"/>
            <a:ext cx="6119813" cy="1143000"/>
          </a:xfrm>
        </p:spPr>
        <p:txBody>
          <a:bodyPr/>
          <a:lstStyle/>
          <a:p>
            <a:pPr algn="ctr" eaLnBrk="1" hangingPunct="1"/>
            <a:r>
              <a:rPr lang="en-GB" altLang="en-US" sz="4000" b="1" dirty="0">
                <a:latin typeface="Trebuchet MS" panose="020B0603020202020204" pitchFamily="34" charset="0"/>
                <a:cs typeface="Arial" panose="020B0604020202020204" pitchFamily="34" charset="0"/>
              </a:rPr>
              <a:t>But like this!</a:t>
            </a:r>
          </a:p>
        </p:txBody>
      </p:sp>
      <p:pic>
        <p:nvPicPr>
          <p:cNvPr id="44036" name="Picture 4" descr="Tutu greets peopl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67075" y="1225551"/>
            <a:ext cx="5657850" cy="4244975"/>
          </a:xfrm>
          <a:noFill/>
        </p:spPr>
      </p:pic>
    </p:spTree>
    <p:extLst>
      <p:ext uri="{BB962C8B-B14F-4D97-AF65-F5344CB8AC3E}">
        <p14:creationId xmlns:p14="http://schemas.microsoft.com/office/powerpoint/2010/main" val="329436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p:cTn id="7" dur="500" fill="hold"/>
                                        <p:tgtEl>
                                          <p:spTgt spid="44036"/>
                                        </p:tgtEl>
                                        <p:attrNameLst>
                                          <p:attrName>ppt_w</p:attrName>
                                        </p:attrNameLst>
                                      </p:cBhvr>
                                      <p:tavLst>
                                        <p:tav tm="0">
                                          <p:val>
                                            <p:fltVal val="0"/>
                                          </p:val>
                                        </p:tav>
                                        <p:tav tm="100000">
                                          <p:val>
                                            <p:strVal val="#ppt_w"/>
                                          </p:val>
                                        </p:tav>
                                      </p:tavLst>
                                    </p:anim>
                                    <p:anim calcmode="lin" valueType="num">
                                      <p:cBhvr>
                                        <p:cTn id="8" dur="500" fill="hold"/>
                                        <p:tgtEl>
                                          <p:spTgt spid="440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979613" y="404814"/>
            <a:ext cx="8229600" cy="1196975"/>
          </a:xfrm>
        </p:spPr>
        <p:txBody>
          <a:bodyPr/>
          <a:lstStyle/>
          <a:p>
            <a:pPr algn="ctr" eaLnBrk="1" hangingPunct="1"/>
            <a:r>
              <a:rPr lang="en-GB" altLang="en-US" sz="4000" b="1" dirty="0">
                <a:latin typeface="Trebuchet MS" panose="020B0603020202020204" pitchFamily="34" charset="0"/>
                <a:cs typeface="Arial" panose="020B0604020202020204" pitchFamily="34" charset="0"/>
              </a:rPr>
              <a:t>Writing a good Press Release</a:t>
            </a:r>
          </a:p>
        </p:txBody>
      </p:sp>
      <p:sp>
        <p:nvSpPr>
          <p:cNvPr id="45059" name="Rectangle 3"/>
          <p:cNvSpPr>
            <a:spLocks noGrp="1" noChangeArrowheads="1"/>
          </p:cNvSpPr>
          <p:nvPr>
            <p:ph idx="1"/>
          </p:nvPr>
        </p:nvSpPr>
        <p:spPr>
          <a:xfrm>
            <a:off x="2135189" y="1268413"/>
            <a:ext cx="7920037" cy="3384550"/>
          </a:xfrm>
        </p:spPr>
        <p:txBody>
          <a:bodyPr/>
          <a:lstStyle/>
          <a:p>
            <a:pPr>
              <a:spcBef>
                <a:spcPct val="30000"/>
              </a:spcBef>
              <a:defRPr/>
            </a:pPr>
            <a:endParaRPr lang="en-GB" altLang="en-US" dirty="0" smtClean="0"/>
          </a:p>
          <a:p>
            <a:pPr>
              <a:spcBef>
                <a:spcPct val="30000"/>
              </a:spcBef>
              <a:defRPr/>
            </a:pPr>
            <a:r>
              <a:rPr lang="en-GB" altLang="en-US" dirty="0">
                <a:latin typeface="Trebuchet MS" pitchFamily="34" charset="0"/>
              </a:rPr>
              <a:t>Try to include a quote</a:t>
            </a:r>
          </a:p>
          <a:p>
            <a:pPr>
              <a:spcBef>
                <a:spcPts val="1800"/>
              </a:spcBef>
              <a:defRPr/>
            </a:pPr>
            <a:r>
              <a:rPr lang="en-GB" altLang="en-US" dirty="0">
                <a:latin typeface="Trebuchet MS" pitchFamily="34" charset="0"/>
              </a:rPr>
              <a:t>No longer than one side of A4 paper – double spaced</a:t>
            </a:r>
          </a:p>
          <a:p>
            <a:pPr>
              <a:spcBef>
                <a:spcPts val="1800"/>
              </a:spcBef>
              <a:defRPr/>
            </a:pPr>
            <a:r>
              <a:rPr lang="en-GB" altLang="en-US" dirty="0">
                <a:latin typeface="Trebuchet MS" pitchFamily="34" charset="0"/>
              </a:rPr>
              <a:t>Don’t forget contact details</a:t>
            </a:r>
          </a:p>
        </p:txBody>
      </p:sp>
    </p:spTree>
    <p:extLst>
      <p:ext uri="{BB962C8B-B14F-4D97-AF65-F5344CB8AC3E}">
        <p14:creationId xmlns:p14="http://schemas.microsoft.com/office/powerpoint/2010/main" val="4156818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anim calcmode="lin" valueType="num">
                                      <p:cBhvr>
                                        <p:cTn id="7"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50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5059">
                                            <p:txEl>
                                              <p:pRg st="2" end="2"/>
                                            </p:txEl>
                                          </p:spTgt>
                                        </p:tgtEl>
                                        <p:attrNameLst>
                                          <p:attrName>style.visibility</p:attrName>
                                        </p:attrNameLst>
                                      </p:cBhvr>
                                      <p:to>
                                        <p:strVal val="visible"/>
                                      </p:to>
                                    </p:set>
                                    <p:anim calcmode="lin" valueType="num">
                                      <p:cBhvr>
                                        <p:cTn id="13" dur="500" fill="hold"/>
                                        <p:tgtEl>
                                          <p:spTgt spid="4505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50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anim calcmode="lin" valueType="num">
                                      <p:cBhvr>
                                        <p:cTn id="19" dur="500" fill="hold"/>
                                        <p:tgtEl>
                                          <p:spTgt spid="4505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505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a:xfrm>
            <a:off x="1981200" y="273050"/>
            <a:ext cx="8229600" cy="1144588"/>
          </a:xfrm>
          <a:prstGeom prst="rect">
            <a:avLst/>
          </a:prstGeom>
        </p:spPr>
        <p:txBody>
          <a:bodyPr/>
          <a:lstStyle/>
          <a:p>
            <a:pPr algn="ctr" eaLnBrk="1">
              <a:defRPr/>
            </a:pPr>
            <a:r>
              <a:rPr lang="en-US" altLang="en-US" sz="4000" b="1" dirty="0">
                <a:latin typeface="Trebuchet MS" panose="020B0603020202020204" pitchFamily="34" charset="0"/>
                <a:ea typeface="+mn-ea"/>
                <a:cs typeface="+mn-cs"/>
              </a:rPr>
              <a:t>Notes for Editors </a:t>
            </a:r>
          </a:p>
        </p:txBody>
      </p:sp>
      <p:sp>
        <p:nvSpPr>
          <p:cNvPr id="108547" name="Rectangle 2"/>
          <p:cNvSpPr>
            <a:spLocks/>
          </p:cNvSpPr>
          <p:nvPr/>
        </p:nvSpPr>
        <p:spPr bwMode="auto">
          <a:xfrm>
            <a:off x="1981200" y="1582738"/>
            <a:ext cx="920578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20" rIns="45720">
            <a:spAutoFit/>
          </a:bodyPr>
          <a:lstStyle>
            <a:lvl1pPr>
              <a:defRPr>
                <a:solidFill>
                  <a:srgbClr val="666699"/>
                </a:solidFill>
                <a:latin typeface="Gill Sans" charset="0"/>
                <a:ea typeface="Gill Sans" charset="0"/>
                <a:cs typeface="Gill Sans" charset="0"/>
                <a:sym typeface="Gill Sans" charset="0"/>
              </a:defRPr>
            </a:lvl1pPr>
            <a:lvl2pPr marL="742950" indent="-285750">
              <a:defRPr>
                <a:solidFill>
                  <a:srgbClr val="666699"/>
                </a:solidFill>
                <a:latin typeface="Gill Sans" charset="0"/>
                <a:ea typeface="Gill Sans" charset="0"/>
                <a:cs typeface="Gill Sans" charset="0"/>
                <a:sym typeface="Gill Sans" charset="0"/>
              </a:defRPr>
            </a:lvl2pPr>
            <a:lvl3pPr marL="1143000" indent="-228600">
              <a:defRPr>
                <a:solidFill>
                  <a:srgbClr val="666699"/>
                </a:solidFill>
                <a:latin typeface="Gill Sans" charset="0"/>
                <a:ea typeface="Gill Sans" charset="0"/>
                <a:cs typeface="Gill Sans" charset="0"/>
                <a:sym typeface="Gill Sans" charset="0"/>
              </a:defRPr>
            </a:lvl3pPr>
            <a:lvl4pPr marL="1600200" indent="-228600">
              <a:defRPr>
                <a:solidFill>
                  <a:srgbClr val="666699"/>
                </a:solidFill>
                <a:latin typeface="Gill Sans" charset="0"/>
                <a:ea typeface="Gill Sans" charset="0"/>
                <a:cs typeface="Gill Sans" charset="0"/>
                <a:sym typeface="Gill Sans" charset="0"/>
              </a:defRPr>
            </a:lvl4pPr>
            <a:lvl5pPr marL="2057400" indent="-228600">
              <a:defRPr>
                <a:solidFill>
                  <a:srgbClr val="666699"/>
                </a:solidFill>
                <a:latin typeface="Gill Sans" charset="0"/>
                <a:ea typeface="Gill Sans" charset="0"/>
                <a:cs typeface="Gill Sans" charset="0"/>
                <a:sym typeface="Gill Sans" charset="0"/>
              </a:defRPr>
            </a:lvl5pPr>
            <a:lvl6pPr marL="25146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pPr eaLnBrk="1"/>
            <a:r>
              <a:rPr lang="en-US" altLang="en-US" sz="2000" dirty="0">
                <a:solidFill>
                  <a:srgbClr val="292929"/>
                </a:solidFill>
                <a:latin typeface="+mn-lt"/>
                <a:cs typeface="Arial" panose="020B0604020202020204" pitchFamily="34" charset="0"/>
                <a:sym typeface="Arial" panose="020B0604020202020204" pitchFamily="34" charset="0"/>
              </a:rPr>
              <a:t> </a:t>
            </a:r>
          </a:p>
          <a:p>
            <a:pPr eaLnBrk="1"/>
            <a:r>
              <a:rPr lang="en-US" altLang="en-US" sz="2000" b="1" dirty="0">
                <a:solidFill>
                  <a:srgbClr val="292929"/>
                </a:solidFill>
                <a:latin typeface="+mn-lt"/>
                <a:cs typeface="Arial" panose="020B0604020202020204" pitchFamily="34" charset="0"/>
                <a:sym typeface="Arial" panose="020B0604020202020204" pitchFamily="34" charset="0"/>
              </a:rPr>
              <a:t>Notes for Editors</a:t>
            </a:r>
          </a:p>
          <a:p>
            <a:pPr eaLnBrk="1"/>
            <a:r>
              <a:rPr lang="en-US" altLang="en-US" sz="2000" i="1" dirty="0">
                <a:solidFill>
                  <a:srgbClr val="292929"/>
                </a:solidFill>
                <a:latin typeface="+mn-lt"/>
                <a:cs typeface="Arial" panose="020B0604020202020204" pitchFamily="34" charset="0"/>
                <a:sym typeface="Arial" panose="020B0604020202020204" pitchFamily="34" charset="0"/>
              </a:rPr>
              <a:t>Gardening Against the Odds</a:t>
            </a:r>
            <a:r>
              <a:rPr lang="en-US" altLang="en-US" sz="2000" dirty="0">
                <a:solidFill>
                  <a:srgbClr val="292929"/>
                </a:solidFill>
                <a:latin typeface="+mn-lt"/>
                <a:cs typeface="Arial" panose="020B0604020202020204" pitchFamily="34" charset="0"/>
                <a:sym typeface="Arial" panose="020B0604020202020204" pitchFamily="34" charset="0"/>
              </a:rPr>
              <a:t> awards are sponsored by the Conservation Foundation </a:t>
            </a:r>
            <a:r>
              <a:rPr lang="en-US" altLang="en-US" sz="2000" u="sng" dirty="0">
                <a:solidFill>
                  <a:srgbClr val="99CCFF"/>
                </a:solidFill>
                <a:latin typeface="+mn-lt"/>
                <a:cs typeface="Arial" panose="020B0604020202020204" pitchFamily="34" charset="0"/>
                <a:sym typeface="Arial" panose="020B0604020202020204" pitchFamily="34" charset="0"/>
                <a:hlinkClick r:id="rId3"/>
              </a:rPr>
              <a:t>http://www.conservationfoundation.co.uk/</a:t>
            </a:r>
            <a:r>
              <a:rPr lang="en-US" altLang="en-US" sz="2000" dirty="0">
                <a:solidFill>
                  <a:srgbClr val="292929"/>
                </a:solidFill>
                <a:latin typeface="+mn-lt"/>
                <a:cs typeface="Arial" panose="020B0604020202020204" pitchFamily="34" charset="0"/>
                <a:sym typeface="Arial" panose="020B0604020202020204" pitchFamily="34" charset="0"/>
              </a:rPr>
              <a:t> </a:t>
            </a:r>
            <a:endParaRPr lang="en-US" altLang="en-US" sz="2000" i="1" dirty="0">
              <a:solidFill>
                <a:srgbClr val="292929"/>
              </a:solidFill>
              <a:latin typeface="+mn-lt"/>
              <a:cs typeface="Arial" panose="020B0604020202020204" pitchFamily="34" charset="0"/>
              <a:sym typeface="Arial" panose="020B0604020202020204" pitchFamily="34" charset="0"/>
            </a:endParaRPr>
          </a:p>
          <a:p>
            <a:pPr eaLnBrk="1"/>
            <a:r>
              <a:rPr lang="en-US" altLang="en-US" sz="2000" dirty="0">
                <a:solidFill>
                  <a:srgbClr val="292929"/>
                </a:solidFill>
                <a:latin typeface="+mn-lt"/>
                <a:cs typeface="Arial" panose="020B0604020202020204" pitchFamily="34" charset="0"/>
                <a:sym typeface="Arial" panose="020B0604020202020204" pitchFamily="34" charset="0"/>
              </a:rPr>
              <a:t>More information on the work of St Mungo’s can be found at </a:t>
            </a:r>
            <a:r>
              <a:rPr lang="en-US" altLang="en-US" sz="2000" u="sng" dirty="0">
                <a:solidFill>
                  <a:srgbClr val="99CCFF"/>
                </a:solidFill>
                <a:latin typeface="+mn-lt"/>
                <a:cs typeface="Arial" panose="020B0604020202020204" pitchFamily="34" charset="0"/>
                <a:sym typeface="Arial" panose="020B0604020202020204" pitchFamily="34" charset="0"/>
                <a:hlinkClick r:id="rId4"/>
              </a:rPr>
              <a:t>http://www.mungos.org/</a:t>
            </a:r>
            <a:endParaRPr lang="en-US" altLang="en-US" sz="2000" dirty="0">
              <a:solidFill>
                <a:srgbClr val="292929"/>
              </a:solidFill>
              <a:latin typeface="+mn-lt"/>
              <a:cs typeface="Arial" panose="020B0604020202020204" pitchFamily="34" charset="0"/>
              <a:sym typeface="Arial" panose="020B0604020202020204" pitchFamily="34" charset="0"/>
            </a:endParaRPr>
          </a:p>
          <a:p>
            <a:pPr eaLnBrk="1"/>
            <a:r>
              <a:rPr lang="en-US" altLang="en-US" sz="2000" dirty="0">
                <a:solidFill>
                  <a:srgbClr val="292929"/>
                </a:solidFill>
                <a:latin typeface="+mn-lt"/>
                <a:cs typeface="Arial" panose="020B0604020202020204" pitchFamily="34" charset="0"/>
                <a:sym typeface="Arial" panose="020B0604020202020204" pitchFamily="34" charset="0"/>
              </a:rPr>
              <a:t>  </a:t>
            </a:r>
          </a:p>
          <a:p>
            <a:pPr eaLnBrk="1"/>
            <a:r>
              <a:rPr lang="en-US" altLang="en-US" sz="2000" dirty="0">
                <a:solidFill>
                  <a:srgbClr val="292929"/>
                </a:solidFill>
                <a:latin typeface="+mn-lt"/>
                <a:cs typeface="Arial" panose="020B0604020202020204" pitchFamily="34" charset="0"/>
                <a:sym typeface="Arial" panose="020B0604020202020204" pitchFamily="34" charset="0"/>
              </a:rPr>
              <a:t>ends</a:t>
            </a:r>
          </a:p>
          <a:p>
            <a:pPr eaLnBrk="1"/>
            <a:r>
              <a:rPr lang="en-US" altLang="en-US" sz="2000" dirty="0">
                <a:solidFill>
                  <a:srgbClr val="292929"/>
                </a:solidFill>
                <a:latin typeface="+mn-lt"/>
                <a:cs typeface="Arial" panose="020B0604020202020204" pitchFamily="34" charset="0"/>
                <a:sym typeface="Arial" panose="020B0604020202020204" pitchFamily="34" charset="0"/>
              </a:rPr>
              <a:t> </a:t>
            </a:r>
          </a:p>
          <a:p>
            <a:pPr eaLnBrk="1"/>
            <a:r>
              <a:rPr lang="en-US" altLang="en-US" sz="2000" b="1" dirty="0">
                <a:solidFill>
                  <a:srgbClr val="292929"/>
                </a:solidFill>
                <a:latin typeface="+mn-lt"/>
                <a:cs typeface="Arial" panose="020B0604020202020204" pitchFamily="34" charset="0"/>
                <a:sym typeface="Arial" panose="020B0604020202020204" pitchFamily="34" charset="0"/>
              </a:rPr>
              <a:t>More information from</a:t>
            </a:r>
          </a:p>
          <a:p>
            <a:pPr eaLnBrk="1"/>
            <a:r>
              <a:rPr lang="en-US" altLang="en-US" sz="2000" dirty="0">
                <a:solidFill>
                  <a:srgbClr val="292929"/>
                </a:solidFill>
                <a:latin typeface="+mn-lt"/>
                <a:cs typeface="Arial" panose="020B0604020202020204" pitchFamily="34" charset="0"/>
                <a:sym typeface="Arial" panose="020B0604020202020204" pitchFamily="34" charset="0"/>
              </a:rPr>
              <a:t>Wendy S Robins                  </a:t>
            </a:r>
            <a:r>
              <a:rPr lang="en-US" altLang="en-US" sz="2000" dirty="0" err="1">
                <a:solidFill>
                  <a:srgbClr val="292929"/>
                </a:solidFill>
                <a:latin typeface="+mn-lt"/>
                <a:cs typeface="Arial" panose="020B0604020202020204" pitchFamily="34" charset="0"/>
                <a:sym typeface="Arial" panose="020B0604020202020204" pitchFamily="34" charset="0"/>
              </a:rPr>
              <a:t>tel</a:t>
            </a:r>
            <a:r>
              <a:rPr lang="en-US" altLang="en-US" sz="2000" dirty="0">
                <a:solidFill>
                  <a:srgbClr val="292929"/>
                </a:solidFill>
                <a:latin typeface="+mn-lt"/>
                <a:cs typeface="Arial" panose="020B0604020202020204" pitchFamily="34" charset="0"/>
                <a:sym typeface="Arial" panose="020B0604020202020204" pitchFamily="34" charset="0"/>
              </a:rPr>
              <a:t> 020 7939 9436 / 07831 694021</a:t>
            </a:r>
          </a:p>
        </p:txBody>
      </p:sp>
    </p:spTree>
    <p:extLst>
      <p:ext uri="{BB962C8B-B14F-4D97-AF65-F5344CB8AC3E}">
        <p14:creationId xmlns:p14="http://schemas.microsoft.com/office/powerpoint/2010/main" val="1468986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hurchofengland.org/sites/default/files/2018-10/acny_social_graph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95" y="749300"/>
            <a:ext cx="9861106" cy="516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65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500" y="288924"/>
            <a:ext cx="10515600" cy="5718175"/>
          </a:xfrm>
        </p:spPr>
        <p:txBody>
          <a:bodyPr/>
          <a:lstStyle/>
          <a:p>
            <a:endParaRPr lang="en-GB" dirty="0" smtClean="0">
              <a:latin typeface="Trebuchet MS" panose="020B0603020202020204" pitchFamily="34" charset="0"/>
            </a:endParaRPr>
          </a:p>
          <a:p>
            <a:endParaRPr lang="en-GB" dirty="0" smtClean="0">
              <a:latin typeface="Trebuchet MS" panose="020B0603020202020204" pitchFamily="34" charset="0"/>
            </a:endParaRPr>
          </a:p>
          <a:p>
            <a:r>
              <a:rPr lang="en-GB" dirty="0" smtClean="0">
                <a:latin typeface="Trebuchet MS" panose="020B0603020202020204" pitchFamily="34" charset="0"/>
              </a:rPr>
              <a:t>10million page views a year</a:t>
            </a:r>
          </a:p>
          <a:p>
            <a:r>
              <a:rPr lang="en-GB" dirty="0" smtClean="0">
                <a:latin typeface="Trebuchet MS" panose="020B0603020202020204" pitchFamily="34" charset="0"/>
              </a:rPr>
              <a:t>Over 80% first time visitors</a:t>
            </a:r>
          </a:p>
          <a:p>
            <a:r>
              <a:rPr lang="en-GB" dirty="0" smtClean="0">
                <a:latin typeface="Trebuchet MS" panose="020B0603020202020204" pitchFamily="34" charset="0"/>
              </a:rPr>
              <a:t>Often the first Google result</a:t>
            </a:r>
          </a:p>
          <a:p>
            <a:r>
              <a:rPr lang="en-GB" dirty="0" smtClean="0">
                <a:latin typeface="Trebuchet MS" panose="020B0603020202020204" pitchFamily="34" charset="0"/>
              </a:rPr>
              <a:t>Mobile-friendly</a:t>
            </a:r>
          </a:p>
          <a:p>
            <a:r>
              <a:rPr lang="en-GB" dirty="0" smtClean="0">
                <a:latin typeface="Trebuchet MS" panose="020B0603020202020204" pitchFamily="34" charset="0"/>
              </a:rPr>
              <a:t>Services, events, maps, contact details</a:t>
            </a:r>
          </a:p>
          <a:p>
            <a:r>
              <a:rPr lang="en-GB" dirty="0">
                <a:latin typeface="Trebuchet MS" panose="020B0603020202020204" pitchFamily="34" charset="0"/>
              </a:rPr>
              <a:t>N</a:t>
            </a:r>
            <a:r>
              <a:rPr lang="en-GB" dirty="0" smtClean="0">
                <a:latin typeface="Trebuchet MS" panose="020B0603020202020204" pitchFamily="34" charset="0"/>
              </a:rPr>
              <a:t>ew functionality: custom domain &amp; analytics</a:t>
            </a:r>
          </a:p>
          <a:p>
            <a:endParaRPr lang="en-GB" dirty="0">
              <a:latin typeface="Trebuchet MS" panose="020B0603020202020204" pitchFamily="34" charset="0"/>
            </a:endParaRPr>
          </a:p>
        </p:txBody>
      </p:sp>
    </p:spTree>
    <p:extLst>
      <p:ext uri="{BB962C8B-B14F-4D97-AF65-F5344CB8AC3E}">
        <p14:creationId xmlns:p14="http://schemas.microsoft.com/office/powerpoint/2010/main" val="1354886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8649"/>
            <a:ext cx="10515600" cy="1325563"/>
          </a:xfrm>
        </p:spPr>
        <p:txBody>
          <a:bodyPr/>
          <a:lstStyle/>
          <a:p>
            <a:pPr algn="ctr"/>
            <a:r>
              <a:rPr lang="en-GB" sz="4000" b="1" dirty="0" smtClean="0">
                <a:latin typeface="Trebuchet MS" panose="020B0603020202020204" pitchFamily="34" charset="0"/>
              </a:rPr>
              <a:t>Websites</a:t>
            </a:r>
            <a:endParaRPr lang="en-GB" sz="4000" b="1" dirty="0">
              <a:latin typeface="Trebuchet MS" panose="020B0603020202020204" pitchFamily="34" charset="0"/>
            </a:endParaRPr>
          </a:p>
        </p:txBody>
      </p:sp>
      <p:sp>
        <p:nvSpPr>
          <p:cNvPr id="3" name="Content Placeholder 2"/>
          <p:cNvSpPr>
            <a:spLocks noGrp="1"/>
          </p:cNvSpPr>
          <p:nvPr>
            <p:ph idx="1"/>
          </p:nvPr>
        </p:nvSpPr>
        <p:spPr>
          <a:xfrm>
            <a:off x="1307756" y="2236186"/>
            <a:ext cx="10515600" cy="4351338"/>
          </a:xfrm>
        </p:spPr>
        <p:txBody>
          <a:bodyPr/>
          <a:lstStyle/>
          <a:p>
            <a:r>
              <a:rPr lang="en-GB" dirty="0" smtClean="0"/>
              <a:t>3-click rule</a:t>
            </a:r>
          </a:p>
          <a:p>
            <a:r>
              <a:rPr lang="en-GB" dirty="0" smtClean="0"/>
              <a:t>Don’t overcomplicate</a:t>
            </a:r>
          </a:p>
          <a:p>
            <a:r>
              <a:rPr lang="en-GB" dirty="0" smtClean="0"/>
              <a:t>Why am I here?</a:t>
            </a:r>
            <a:endParaRPr lang="en-GB" dirty="0"/>
          </a:p>
        </p:txBody>
      </p:sp>
    </p:spTree>
    <p:extLst>
      <p:ext uri="{BB962C8B-B14F-4D97-AF65-F5344CB8AC3E}">
        <p14:creationId xmlns:p14="http://schemas.microsoft.com/office/powerpoint/2010/main" val="2370702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600" y="1270000"/>
            <a:ext cx="10515600" cy="5453063"/>
          </a:xfrm>
        </p:spPr>
        <p:txBody>
          <a:bodyPr/>
          <a:lstStyle/>
          <a:p>
            <a:r>
              <a:rPr lang="en-GB" dirty="0" smtClean="0">
                <a:latin typeface="Trebuchet MS" panose="020B0603020202020204" pitchFamily="34" charset="0"/>
              </a:rPr>
              <a:t>What do you really need?</a:t>
            </a:r>
          </a:p>
          <a:p>
            <a:r>
              <a:rPr lang="en-GB" dirty="0" smtClean="0">
                <a:latin typeface="Trebuchet MS" panose="020B0603020202020204" pitchFamily="34" charset="0"/>
              </a:rPr>
              <a:t>Mobile has overtaken desktop in many metrics</a:t>
            </a:r>
          </a:p>
          <a:p>
            <a:r>
              <a:rPr lang="en-GB" dirty="0" smtClean="0">
                <a:latin typeface="Trebuchet MS" panose="020B0603020202020204" pitchFamily="34" charset="0"/>
              </a:rPr>
              <a:t>Maximise usability with a responsive or mobile-first design</a:t>
            </a:r>
          </a:p>
          <a:p>
            <a:r>
              <a:rPr lang="en-GB" dirty="0" smtClean="0">
                <a:latin typeface="Trebuchet MS" panose="020B0603020202020204" pitchFamily="34" charset="0"/>
              </a:rPr>
              <a:t>Small-group discussion</a:t>
            </a:r>
            <a:endParaRPr lang="en-GB" dirty="0">
              <a:latin typeface="Trebuchet MS" panose="020B0603020202020204" pitchFamily="34" charset="0"/>
            </a:endParaRPr>
          </a:p>
        </p:txBody>
      </p:sp>
    </p:spTree>
    <p:extLst>
      <p:ext uri="{BB962C8B-B14F-4D97-AF65-F5344CB8AC3E}">
        <p14:creationId xmlns:p14="http://schemas.microsoft.com/office/powerpoint/2010/main" val="38091668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3600" y="769295"/>
            <a:ext cx="10475215" cy="5174305"/>
          </a:xfrm>
          <a:prstGeom prst="rect">
            <a:avLst/>
          </a:prstGeom>
        </p:spPr>
      </p:pic>
    </p:spTree>
    <p:extLst>
      <p:ext uri="{BB962C8B-B14F-4D97-AF65-F5344CB8AC3E}">
        <p14:creationId xmlns:p14="http://schemas.microsoft.com/office/powerpoint/2010/main" val="969828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863059"/>
            <a:ext cx="10438300" cy="5131341"/>
          </a:xfrm>
          <a:prstGeom prst="rect">
            <a:avLst/>
          </a:prstGeom>
        </p:spPr>
      </p:pic>
    </p:spTree>
    <p:extLst>
      <p:ext uri="{BB962C8B-B14F-4D97-AF65-F5344CB8AC3E}">
        <p14:creationId xmlns:p14="http://schemas.microsoft.com/office/powerpoint/2010/main" val="1746384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0909"/>
            <a:ext cx="10515600" cy="1325563"/>
          </a:xfrm>
        </p:spPr>
        <p:txBody>
          <a:bodyPr/>
          <a:lstStyle/>
          <a:p>
            <a:pPr algn="ctr"/>
            <a:r>
              <a:rPr lang="en-GB" sz="4000" b="1" dirty="0" smtClean="0"/>
              <a:t/>
            </a:r>
            <a:br>
              <a:rPr lang="en-GB" sz="4000" b="1" dirty="0" smtClean="0"/>
            </a:br>
            <a:r>
              <a:rPr lang="en-GB" sz="4000" b="1" dirty="0" smtClean="0">
                <a:latin typeface="Trebuchet MS" panose="020B0603020202020204" pitchFamily="34" charset="0"/>
              </a:rPr>
              <a:t>Aim of the Session</a:t>
            </a:r>
            <a:endParaRPr lang="en-GB" sz="4000" b="1" dirty="0">
              <a:latin typeface="Trebuchet MS" panose="020B0603020202020204" pitchFamily="34" charset="0"/>
            </a:endParaRPr>
          </a:p>
        </p:txBody>
      </p:sp>
      <p:sp>
        <p:nvSpPr>
          <p:cNvPr id="3" name="Content Placeholder 2"/>
          <p:cNvSpPr>
            <a:spLocks noGrp="1"/>
          </p:cNvSpPr>
          <p:nvPr>
            <p:ph idx="1"/>
          </p:nvPr>
        </p:nvSpPr>
        <p:spPr/>
        <p:txBody>
          <a:bodyPr/>
          <a:lstStyle/>
          <a:p>
            <a:pPr lvl="2"/>
            <a:r>
              <a:rPr lang="en-GB" sz="2800" dirty="0" smtClean="0">
                <a:latin typeface="Trebuchet MS" panose="020B0603020202020204" pitchFamily="34" charset="0"/>
              </a:rPr>
              <a:t>To help parishes in the Deanery to think strategically about their use of methods of</a:t>
            </a:r>
          </a:p>
          <a:p>
            <a:pPr marL="914400" lvl="2" indent="0">
              <a:buNone/>
            </a:pPr>
            <a:r>
              <a:rPr lang="en-GB" sz="2800" dirty="0" smtClean="0">
                <a:latin typeface="Trebuchet MS" panose="020B0603020202020204" pitchFamily="34" charset="0"/>
              </a:rPr>
              <a:t>  communication</a:t>
            </a:r>
          </a:p>
          <a:p>
            <a:pPr lvl="2"/>
            <a:r>
              <a:rPr lang="en-GB" sz="2800" dirty="0" smtClean="0">
                <a:latin typeface="Trebuchet MS" panose="020B0603020202020204" pitchFamily="34" charset="0"/>
              </a:rPr>
              <a:t>To consider the best mode of communication for the tasks involved</a:t>
            </a:r>
          </a:p>
          <a:p>
            <a:pPr lvl="2"/>
            <a:r>
              <a:rPr lang="en-GB" sz="2800" dirty="0" smtClean="0">
                <a:latin typeface="Trebuchet MS" panose="020B0603020202020204" pitchFamily="34" charset="0"/>
              </a:rPr>
              <a:t>To identify where Press and Communications can offer help</a:t>
            </a:r>
          </a:p>
          <a:p>
            <a:pPr lvl="2"/>
            <a:endParaRPr lang="en-GB" sz="2800" dirty="0" smtClean="0">
              <a:latin typeface="Trebuchet MS" panose="020B0603020202020204" pitchFamily="34" charset="0"/>
            </a:endParaRPr>
          </a:p>
          <a:p>
            <a:pPr marL="0" indent="0">
              <a:buNone/>
            </a:pPr>
            <a:r>
              <a:rPr lang="en-GB" dirty="0">
                <a:latin typeface="Trebuchet MS" panose="020B0603020202020204" pitchFamily="34" charset="0"/>
              </a:rPr>
              <a:t>	</a:t>
            </a:r>
          </a:p>
        </p:txBody>
      </p:sp>
    </p:spTree>
    <p:extLst>
      <p:ext uri="{BB962C8B-B14F-4D97-AF65-F5344CB8AC3E}">
        <p14:creationId xmlns:p14="http://schemas.microsoft.com/office/powerpoint/2010/main" val="2290882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6300" y="859936"/>
            <a:ext cx="10438300" cy="5112189"/>
          </a:xfrm>
          <a:prstGeom prst="rect">
            <a:avLst/>
          </a:prstGeom>
        </p:spPr>
      </p:pic>
    </p:spTree>
    <p:extLst>
      <p:ext uri="{BB962C8B-B14F-4D97-AF65-F5344CB8AC3E}">
        <p14:creationId xmlns:p14="http://schemas.microsoft.com/office/powerpoint/2010/main" val="4244701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495425"/>
            <a:ext cx="10515600" cy="4351338"/>
          </a:xfrm>
        </p:spPr>
        <p:txBody>
          <a:bodyPr/>
          <a:lstStyle/>
          <a:p>
            <a:pPr marL="457200" lvl="0" indent="-457200"/>
            <a:r>
              <a:rPr lang="en-GB" dirty="0">
                <a:latin typeface="Trebuchet MS" panose="020B0603020202020204" pitchFamily="34" charset="0"/>
              </a:rPr>
              <a:t>Be consistent &amp; informative</a:t>
            </a:r>
            <a:endParaRPr lang="en-US" dirty="0">
              <a:latin typeface="Trebuchet MS" panose="020B0603020202020204" pitchFamily="34" charset="0"/>
            </a:endParaRPr>
          </a:p>
          <a:p>
            <a:pPr marL="457200" lvl="0" indent="-457200"/>
            <a:r>
              <a:rPr lang="en-GB" dirty="0">
                <a:latin typeface="Trebuchet MS" panose="020B0603020202020204" pitchFamily="34" charset="0"/>
              </a:rPr>
              <a:t>Think about image quality vs download speed</a:t>
            </a:r>
            <a:endParaRPr lang="en-US" dirty="0">
              <a:latin typeface="Trebuchet MS" panose="020B0603020202020204" pitchFamily="34" charset="0"/>
            </a:endParaRPr>
          </a:p>
          <a:p>
            <a:pPr marL="457200" lvl="0" indent="-457200"/>
            <a:r>
              <a:rPr lang="en-GB" dirty="0">
                <a:latin typeface="Trebuchet MS" panose="020B0603020202020204" pitchFamily="34" charset="0"/>
              </a:rPr>
              <a:t>Don’t have </a:t>
            </a:r>
            <a:r>
              <a:rPr lang="en-GB" dirty="0" err="1">
                <a:latin typeface="Trebuchet MS" panose="020B0603020202020204" pitchFamily="34" charset="0"/>
              </a:rPr>
              <a:t>autoplay</a:t>
            </a:r>
            <a:r>
              <a:rPr lang="en-GB" dirty="0">
                <a:latin typeface="Trebuchet MS" panose="020B0603020202020204" pitchFamily="34" charset="0"/>
              </a:rPr>
              <a:t>/flash</a:t>
            </a:r>
            <a:endParaRPr lang="en-US" dirty="0">
              <a:latin typeface="Trebuchet MS" panose="020B0603020202020204" pitchFamily="34" charset="0"/>
            </a:endParaRPr>
          </a:p>
          <a:p>
            <a:pPr marL="457200" lvl="0" indent="-457200"/>
            <a:r>
              <a:rPr lang="en-GB" dirty="0" smtClean="0">
                <a:latin typeface="Trebuchet MS" panose="020B0603020202020204" pitchFamily="34" charset="0"/>
              </a:rPr>
              <a:t>Avoid </a:t>
            </a:r>
            <a:r>
              <a:rPr lang="en-GB" dirty="0">
                <a:latin typeface="Trebuchet MS" panose="020B0603020202020204" pitchFamily="34" charset="0"/>
              </a:rPr>
              <a:t>the use of "Click here" when writing text for hyperlinks</a:t>
            </a:r>
            <a:endParaRPr lang="en-US" dirty="0">
              <a:latin typeface="Trebuchet MS" panose="020B0603020202020204" pitchFamily="34" charset="0"/>
            </a:endParaRPr>
          </a:p>
          <a:p>
            <a:pPr marL="457200" lvl="0" indent="-457200"/>
            <a:r>
              <a:rPr lang="en-GB" dirty="0">
                <a:latin typeface="Trebuchet MS" panose="020B0603020202020204" pitchFamily="34" charset="0"/>
              </a:rPr>
              <a:t>If you’re on Social Media – make it </a:t>
            </a:r>
            <a:r>
              <a:rPr lang="en-GB" dirty="0" smtClean="0">
                <a:latin typeface="Trebuchet MS" panose="020B0603020202020204" pitchFamily="34" charset="0"/>
              </a:rPr>
              <a:t>obvious</a:t>
            </a:r>
            <a:endParaRPr lang="en-US" dirty="0">
              <a:latin typeface="Trebuchet MS" panose="020B0603020202020204" pitchFamily="34" charset="0"/>
            </a:endParaRPr>
          </a:p>
          <a:p>
            <a:pPr marL="457200" lvl="0" indent="-457200"/>
            <a:r>
              <a:rPr lang="en-GB" dirty="0">
                <a:latin typeface="Trebuchet MS" panose="020B0603020202020204" pitchFamily="34" charset="0"/>
              </a:rPr>
              <a:t>Keep the info on social media pages up to date, even if you’re not regularly </a:t>
            </a:r>
            <a:r>
              <a:rPr lang="en-GB" dirty="0" smtClean="0">
                <a:latin typeface="Trebuchet MS" panose="020B0603020202020204" pitchFamily="34" charset="0"/>
              </a:rPr>
              <a:t>active, people </a:t>
            </a:r>
            <a:r>
              <a:rPr lang="en-GB" dirty="0">
                <a:latin typeface="Trebuchet MS" panose="020B0603020202020204" pitchFamily="34" charset="0"/>
              </a:rPr>
              <a:t>will search </a:t>
            </a:r>
            <a:r>
              <a:rPr lang="en-GB" dirty="0" smtClean="0">
                <a:latin typeface="Trebuchet MS" panose="020B0603020202020204" pitchFamily="34" charset="0"/>
              </a:rPr>
              <a:t>for </a:t>
            </a:r>
            <a:r>
              <a:rPr lang="en-GB" dirty="0">
                <a:latin typeface="Trebuchet MS" panose="020B0603020202020204" pitchFamily="34" charset="0"/>
              </a:rPr>
              <a:t>you</a:t>
            </a:r>
            <a:endParaRPr lang="en-US" dirty="0">
              <a:latin typeface="Trebuchet MS" panose="020B0603020202020204" pitchFamily="34" charset="0"/>
            </a:endParaRPr>
          </a:p>
          <a:p>
            <a:endParaRPr lang="en-GB" dirty="0"/>
          </a:p>
        </p:txBody>
      </p:sp>
    </p:spTree>
    <p:extLst>
      <p:ext uri="{BB962C8B-B14F-4D97-AF65-F5344CB8AC3E}">
        <p14:creationId xmlns:p14="http://schemas.microsoft.com/office/powerpoint/2010/main" val="135219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928383" y="200025"/>
            <a:ext cx="8229600" cy="981075"/>
          </a:xfrm>
        </p:spPr>
        <p:txBody>
          <a:bodyPr/>
          <a:lstStyle/>
          <a:p>
            <a:pPr algn="ctr"/>
            <a:r>
              <a:rPr lang="en-GB" altLang="en-US" sz="4000" b="1" dirty="0">
                <a:latin typeface="Trebuchet MS" panose="020B0603020202020204" pitchFamily="34" charset="0"/>
              </a:rPr>
              <a:t>Southwark’</a:t>
            </a:r>
            <a:r>
              <a:rPr lang="en-GB" altLang="ja-JP" sz="4000" b="1" dirty="0">
                <a:latin typeface="Trebuchet MS" panose="020B0603020202020204" pitchFamily="34" charset="0"/>
              </a:rPr>
              <a:t>s media presence</a:t>
            </a:r>
            <a:endParaRPr lang="en-GB" altLang="en-US" sz="4000" b="1" dirty="0">
              <a:latin typeface="Trebuchet MS" panose="020B0603020202020204" pitchFamily="34" charset="0"/>
            </a:endParaRPr>
          </a:p>
        </p:txBody>
      </p:sp>
      <p:pic>
        <p:nvPicPr>
          <p:cNvPr id="911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5775" y="898525"/>
            <a:ext cx="4103688"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1140" name="Picture 2"/>
          <p:cNvPicPr>
            <a:picLocks noChangeAspect="1"/>
          </p:cNvPicPr>
          <p:nvPr/>
        </p:nvPicPr>
        <p:blipFill>
          <a:blip r:embed="rId4">
            <a:extLst>
              <a:ext uri="{28A0092B-C50C-407E-A947-70E740481C1C}">
                <a14:useLocalDpi xmlns:a14="http://schemas.microsoft.com/office/drawing/2010/main" val="0"/>
              </a:ext>
            </a:extLst>
          </a:blip>
          <a:srcRect l="9064" r="6766"/>
          <a:stretch>
            <a:fillRect/>
          </a:stretch>
        </p:blipFill>
        <p:spPr bwMode="auto">
          <a:xfrm>
            <a:off x="5576888" y="1268413"/>
            <a:ext cx="46799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114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7213" y="3068638"/>
            <a:ext cx="5524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28571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1962150" y="215901"/>
            <a:ext cx="8229600" cy="981075"/>
          </a:xfrm>
        </p:spPr>
        <p:txBody>
          <a:bodyPr/>
          <a:lstStyle/>
          <a:p>
            <a:pPr algn="ctr"/>
            <a:r>
              <a:rPr lang="en-GB" altLang="en-US" sz="4000" b="1" dirty="0">
                <a:latin typeface="Trebuchet MS" panose="020B0603020202020204" pitchFamily="34" charset="0"/>
              </a:rPr>
              <a:t>Southwark’</a:t>
            </a:r>
            <a:r>
              <a:rPr lang="en-GB" altLang="ja-JP" sz="4000" b="1" dirty="0">
                <a:latin typeface="Trebuchet MS" panose="020B0603020202020204" pitchFamily="34" charset="0"/>
              </a:rPr>
              <a:t>s media presence</a:t>
            </a:r>
            <a:endParaRPr lang="en-GB" altLang="en-US" sz="4000" b="1" dirty="0">
              <a:latin typeface="Trebuchet MS" panose="020B0603020202020204" pitchFamily="34" charset="0"/>
            </a:endParaRPr>
          </a:p>
        </p:txBody>
      </p:sp>
      <p:pic>
        <p:nvPicPr>
          <p:cNvPr id="93187" name="Picture 2"/>
          <p:cNvPicPr>
            <a:picLocks noChangeAspect="1"/>
          </p:cNvPicPr>
          <p:nvPr/>
        </p:nvPicPr>
        <p:blipFill>
          <a:blip r:embed="rId3">
            <a:extLst>
              <a:ext uri="{28A0092B-C50C-407E-A947-70E740481C1C}">
                <a14:useLocalDpi xmlns:a14="http://schemas.microsoft.com/office/drawing/2010/main" val="0"/>
              </a:ext>
            </a:extLst>
          </a:blip>
          <a:srcRect l="13358" r="7744"/>
          <a:stretch>
            <a:fillRect/>
          </a:stretch>
        </p:blipFill>
        <p:spPr bwMode="auto">
          <a:xfrm>
            <a:off x="1962150" y="836613"/>
            <a:ext cx="446405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3188" name="Picture 1"/>
          <p:cNvPicPr>
            <a:picLocks noChangeAspect="1"/>
          </p:cNvPicPr>
          <p:nvPr/>
        </p:nvPicPr>
        <p:blipFill>
          <a:blip r:embed="rId4">
            <a:extLst>
              <a:ext uri="{28A0092B-C50C-407E-A947-70E740481C1C}">
                <a14:useLocalDpi xmlns:a14="http://schemas.microsoft.com/office/drawing/2010/main" val="0"/>
              </a:ext>
            </a:extLst>
          </a:blip>
          <a:srcRect l="15160" r="17210"/>
          <a:stretch>
            <a:fillRect/>
          </a:stretch>
        </p:blipFill>
        <p:spPr bwMode="auto">
          <a:xfrm>
            <a:off x="5448300" y="1196976"/>
            <a:ext cx="43688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3"/>
          <p:cNvPicPr>
            <a:picLocks noChangeAspect="1"/>
          </p:cNvPicPr>
          <p:nvPr/>
        </p:nvPicPr>
        <p:blipFill>
          <a:blip r:embed="rId5">
            <a:extLst>
              <a:ext uri="{28A0092B-C50C-407E-A947-70E740481C1C}">
                <a14:useLocalDpi xmlns:a14="http://schemas.microsoft.com/office/drawing/2010/main" val="0"/>
              </a:ext>
            </a:extLst>
          </a:blip>
          <a:srcRect r="20334"/>
          <a:stretch>
            <a:fillRect/>
          </a:stretch>
        </p:blipFill>
        <p:spPr bwMode="auto">
          <a:xfrm>
            <a:off x="2927350" y="2795588"/>
            <a:ext cx="48895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707981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sz="4000" b="1" dirty="0" smtClean="0">
                <a:latin typeface="Trebuchet MS" panose="020B0603020202020204" pitchFamily="34" charset="0"/>
              </a:rPr>
              <a:t>Blogging </a:t>
            </a:r>
            <a:r>
              <a:rPr lang="en-GB" altLang="en-US" sz="4000" b="1" dirty="0">
                <a:latin typeface="Trebuchet MS" panose="020B0603020202020204" pitchFamily="34" charset="0"/>
              </a:rPr>
              <a:t>and tweeting</a:t>
            </a:r>
            <a:endParaRPr lang="en-GB" sz="4000" dirty="0"/>
          </a:p>
        </p:txBody>
      </p:sp>
      <p:sp>
        <p:nvSpPr>
          <p:cNvPr id="3" name="Content Placeholder 2"/>
          <p:cNvSpPr>
            <a:spLocks noGrp="1"/>
          </p:cNvSpPr>
          <p:nvPr>
            <p:ph idx="1"/>
          </p:nvPr>
        </p:nvSpPr>
        <p:spPr/>
        <p:txBody>
          <a:bodyPr/>
          <a:lstStyle/>
          <a:p>
            <a:pPr marL="342900" indent="342900">
              <a:buFont typeface="Courier New" pitchFamily="49" charset="0"/>
              <a:buChar char="o"/>
              <a:defRPr/>
            </a:pPr>
            <a:endParaRPr lang="en-GB" altLang="en-US" dirty="0" smtClean="0">
              <a:solidFill>
                <a:srgbClr val="7030A0"/>
              </a:solidFill>
              <a:latin typeface="Trebuchet MS" pitchFamily="34" charset="0"/>
            </a:endParaRPr>
          </a:p>
          <a:p>
            <a:pPr marL="342900" indent="342900">
              <a:buFont typeface="Courier New" pitchFamily="49" charset="0"/>
              <a:buChar char="o"/>
              <a:defRPr/>
            </a:pPr>
            <a:endParaRPr lang="en-GB" altLang="en-US" dirty="0">
              <a:solidFill>
                <a:srgbClr val="7030A0"/>
              </a:solidFill>
              <a:latin typeface="Trebuchet MS" pitchFamily="34" charset="0"/>
            </a:endParaRPr>
          </a:p>
          <a:p>
            <a:pPr marL="914400" indent="-571500">
              <a:defRPr/>
            </a:pPr>
            <a:r>
              <a:rPr lang="en-GB" altLang="en-US" dirty="0" smtClean="0">
                <a:latin typeface="Trebuchet MS" pitchFamily="34" charset="0"/>
              </a:rPr>
              <a:t>What </a:t>
            </a:r>
            <a:r>
              <a:rPr lang="en-GB" altLang="en-US" dirty="0">
                <a:latin typeface="Trebuchet MS" pitchFamily="34" charset="0"/>
              </a:rPr>
              <a:t>to blog/tweet</a:t>
            </a:r>
          </a:p>
          <a:p>
            <a:pPr marL="914400" indent="-571500">
              <a:spcBef>
                <a:spcPts val="1350"/>
              </a:spcBef>
              <a:defRPr/>
            </a:pPr>
            <a:r>
              <a:rPr lang="en-GB" altLang="en-US" dirty="0">
                <a:latin typeface="Trebuchet MS" pitchFamily="34" charset="0"/>
              </a:rPr>
              <a:t>When</a:t>
            </a:r>
          </a:p>
          <a:p>
            <a:pPr marL="914400" indent="-571500">
              <a:spcBef>
                <a:spcPts val="1350"/>
              </a:spcBef>
              <a:defRPr/>
            </a:pPr>
            <a:r>
              <a:rPr lang="en-GB" altLang="en-US" dirty="0">
                <a:latin typeface="Trebuchet MS" pitchFamily="34" charset="0"/>
              </a:rPr>
              <a:t>What to say (and what not to say)!</a:t>
            </a:r>
          </a:p>
          <a:p>
            <a:endParaRPr lang="en-GB" dirty="0"/>
          </a:p>
        </p:txBody>
      </p:sp>
    </p:spTree>
    <p:extLst>
      <p:ext uri="{BB962C8B-B14F-4D97-AF65-F5344CB8AC3E}">
        <p14:creationId xmlns:p14="http://schemas.microsoft.com/office/powerpoint/2010/main" val="1789524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Trebuchet MS" panose="020B0603020202020204" pitchFamily="34" charset="0"/>
              </a:rPr>
              <a:t>Twitter</a:t>
            </a:r>
            <a:endParaRPr lang="en-GB" dirty="0">
              <a:latin typeface="Trebuchet MS" panose="020B0603020202020204" pitchFamily="34" charset="0"/>
            </a:endParaRPr>
          </a:p>
        </p:txBody>
      </p:sp>
      <p:sp>
        <p:nvSpPr>
          <p:cNvPr id="3" name="Content Placeholder 2"/>
          <p:cNvSpPr>
            <a:spLocks noGrp="1"/>
          </p:cNvSpPr>
          <p:nvPr>
            <p:ph idx="1"/>
          </p:nvPr>
        </p:nvSpPr>
        <p:spPr>
          <a:xfrm>
            <a:off x="838200" y="2117725"/>
            <a:ext cx="10515600" cy="4351338"/>
          </a:xfrm>
        </p:spPr>
        <p:txBody>
          <a:bodyPr/>
          <a:lstStyle/>
          <a:p>
            <a:r>
              <a:rPr lang="en-GB" dirty="0" smtClean="0">
                <a:latin typeface="Trebuchet MS" panose="020B0603020202020204" pitchFamily="34" charset="0"/>
              </a:rPr>
              <a:t>335million MAU, 30% use it daily (13million UK users)</a:t>
            </a:r>
          </a:p>
          <a:p>
            <a:r>
              <a:rPr lang="en-GB" dirty="0" smtClean="0">
                <a:latin typeface="Trebuchet MS" panose="020B0603020202020204" pitchFamily="34" charset="0"/>
              </a:rPr>
              <a:t>500million tweets sent per day</a:t>
            </a:r>
          </a:p>
          <a:p>
            <a:r>
              <a:rPr lang="en-GB" dirty="0" smtClean="0">
                <a:latin typeface="Trebuchet MS" panose="020B0603020202020204" pitchFamily="34" charset="0"/>
              </a:rPr>
              <a:t>80% mobile</a:t>
            </a:r>
          </a:p>
          <a:p>
            <a:r>
              <a:rPr lang="en-GB" dirty="0" smtClean="0">
                <a:latin typeface="Trebuchet MS" panose="020B0603020202020204" pitchFamily="34" charset="0"/>
              </a:rPr>
              <a:t>2billion search queries per day</a:t>
            </a:r>
          </a:p>
          <a:p>
            <a:r>
              <a:rPr lang="en-GB" dirty="0">
                <a:latin typeface="Trebuchet MS" panose="020B0603020202020204" pitchFamily="34" charset="0"/>
              </a:rPr>
              <a:t>74% of </a:t>
            </a:r>
            <a:r>
              <a:rPr lang="en-GB" dirty="0" smtClean="0">
                <a:latin typeface="Trebuchet MS" panose="020B0603020202020204" pitchFamily="34" charset="0"/>
              </a:rPr>
              <a:t>users </a:t>
            </a:r>
            <a:r>
              <a:rPr lang="en-GB" dirty="0">
                <a:latin typeface="Trebuchet MS" panose="020B0603020202020204" pitchFamily="34" charset="0"/>
              </a:rPr>
              <a:t>say they use the network to get their </a:t>
            </a:r>
            <a:r>
              <a:rPr lang="en-GB" dirty="0" smtClean="0">
                <a:latin typeface="Trebuchet MS" panose="020B0603020202020204" pitchFamily="34" charset="0"/>
              </a:rPr>
              <a:t>news</a:t>
            </a:r>
            <a:endParaRPr lang="en-GB" dirty="0">
              <a:latin typeface="Trebuchet MS" panose="020B0603020202020204" pitchFamily="34" charset="0"/>
            </a:endParaRPr>
          </a:p>
        </p:txBody>
      </p:sp>
      <p:pic>
        <p:nvPicPr>
          <p:cNvPr id="2052" name="Picture 4" descr="Image result for twitter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6300" y="365125"/>
            <a:ext cx="990600" cy="805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twitter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1600" y="365125"/>
            <a:ext cx="990600" cy="80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015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bwMode="auto">
          <a:xfrm>
            <a:off x="3713957" y="2947387"/>
            <a:ext cx="4973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20" rIns="45720">
            <a:spAutoFit/>
          </a:bodyPr>
          <a:lstStyle>
            <a:lvl1pPr defTabSz="457200">
              <a:defRPr>
                <a:solidFill>
                  <a:srgbClr val="666699"/>
                </a:solidFill>
                <a:latin typeface="Gill Sans" charset="0"/>
                <a:ea typeface="Gill Sans" charset="0"/>
                <a:cs typeface="Gill Sans" charset="0"/>
                <a:sym typeface="Gill Sans" charset="0"/>
              </a:defRPr>
            </a:lvl1pPr>
            <a:lvl2pPr marL="742950" indent="-285750" defTabSz="457200">
              <a:defRPr>
                <a:solidFill>
                  <a:srgbClr val="666699"/>
                </a:solidFill>
                <a:latin typeface="Gill Sans" charset="0"/>
                <a:ea typeface="Gill Sans" charset="0"/>
                <a:cs typeface="Gill Sans" charset="0"/>
                <a:sym typeface="Gill Sans" charset="0"/>
              </a:defRPr>
            </a:lvl2pPr>
            <a:lvl3pPr marL="1143000" indent="-228600" defTabSz="457200">
              <a:defRPr>
                <a:solidFill>
                  <a:srgbClr val="666699"/>
                </a:solidFill>
                <a:latin typeface="Gill Sans" charset="0"/>
                <a:ea typeface="Gill Sans" charset="0"/>
                <a:cs typeface="Gill Sans" charset="0"/>
                <a:sym typeface="Gill Sans" charset="0"/>
              </a:defRPr>
            </a:lvl3pPr>
            <a:lvl4pPr marL="1600200" indent="-228600" defTabSz="457200">
              <a:defRPr>
                <a:solidFill>
                  <a:srgbClr val="666699"/>
                </a:solidFill>
                <a:latin typeface="Gill Sans" charset="0"/>
                <a:ea typeface="Gill Sans" charset="0"/>
                <a:cs typeface="Gill Sans" charset="0"/>
                <a:sym typeface="Gill Sans" charset="0"/>
              </a:defRPr>
            </a:lvl4pPr>
            <a:lvl5pPr marL="2057400" indent="-228600" defTabSz="457200">
              <a:defRPr>
                <a:solidFill>
                  <a:srgbClr val="666699"/>
                </a:solidFill>
                <a:latin typeface="Gill Sans" charset="0"/>
                <a:ea typeface="Gill Sans" charset="0"/>
                <a:cs typeface="Gill Sans" charset="0"/>
                <a:sym typeface="Gill Sans" charset="0"/>
              </a:defRPr>
            </a:lvl5pPr>
            <a:lvl6pPr marL="2514600" indent="-228600" defTabSz="4572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6pPr>
            <a:lvl7pPr marL="2971800" indent="-228600" defTabSz="4572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7pPr>
            <a:lvl8pPr marL="3429000" indent="-228600" defTabSz="4572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8pPr>
            <a:lvl9pPr marL="3886200" indent="-228600" defTabSz="457200" eaLnBrk="0" fontAlgn="base" hangingPunct="0">
              <a:spcBef>
                <a:spcPct val="0"/>
              </a:spcBef>
              <a:spcAft>
                <a:spcPct val="0"/>
              </a:spcAft>
              <a:defRPr>
                <a:solidFill>
                  <a:srgbClr val="666699"/>
                </a:solidFill>
                <a:latin typeface="Gill Sans" charset="0"/>
                <a:ea typeface="Gill Sans" charset="0"/>
                <a:cs typeface="Gill Sans" charset="0"/>
                <a:sym typeface="Gill Sans" charset="0"/>
              </a:defRPr>
            </a:lvl9pPr>
          </a:lstStyle>
          <a:p>
            <a:pPr eaLnBrk="1">
              <a:defRPr/>
            </a:pPr>
            <a:r>
              <a:rPr lang="en-US" altLang="en-US" sz="2100" dirty="0">
                <a:solidFill>
                  <a:schemeClr val="tx1"/>
                </a:solidFill>
                <a:latin typeface="Trebuchet MS" panose="020B0603020202020204" pitchFamily="34" charset="0"/>
                <a:ea typeface="+mn-ea"/>
                <a:cs typeface="+mn-cs"/>
                <a:sym typeface="Helvetica" panose="020B0604020202020204" pitchFamily="34" charset="0"/>
              </a:rPr>
              <a:t>Church of England defends prayer tweet</a:t>
            </a:r>
          </a:p>
          <a:p>
            <a:pPr eaLnBrk="1">
              <a:defRPr/>
            </a:pPr>
            <a:r>
              <a:rPr lang="en-US" altLang="en-US" sz="2100" dirty="0">
                <a:solidFill>
                  <a:schemeClr val="tx1"/>
                </a:solidFill>
                <a:latin typeface="Trebuchet MS" panose="020B0603020202020204" pitchFamily="34" charset="0"/>
                <a:ea typeface="+mn-ea"/>
                <a:cs typeface="+mn-cs"/>
                <a:sym typeface="Helvetica" panose="020B0604020202020204" pitchFamily="34" charset="0"/>
              </a:rPr>
              <a:t>for Richard Dawkins after stroke</a:t>
            </a:r>
          </a:p>
          <a:p>
            <a:pPr eaLnBrk="1">
              <a:defRPr/>
            </a:pPr>
            <a:endParaRPr lang="en-US" altLang="en-US" sz="2100" dirty="0">
              <a:solidFill>
                <a:schemeClr val="tx1"/>
              </a:solidFill>
              <a:latin typeface="Trebuchet MS" panose="020B0603020202020204" pitchFamily="34" charset="0"/>
              <a:ea typeface="+mn-ea"/>
              <a:cs typeface="+mn-cs"/>
              <a:sym typeface="Helvetica" panose="020B0604020202020204" pitchFamily="34" charset="0"/>
            </a:endParaRPr>
          </a:p>
          <a:p>
            <a:pPr eaLnBrk="1">
              <a:defRPr/>
            </a:pPr>
            <a:r>
              <a:rPr lang="en-US" altLang="en-US" sz="2100" dirty="0">
                <a:solidFill>
                  <a:schemeClr val="tx1"/>
                </a:solidFill>
                <a:latin typeface="Trebuchet MS" panose="020B0603020202020204" pitchFamily="34" charset="0"/>
                <a:ea typeface="+mn-ea"/>
                <a:cs typeface="+mn-cs"/>
                <a:sym typeface="Helvetica" panose="020B0604020202020204" pitchFamily="34" charset="0"/>
              </a:rPr>
              <a:t>Feb 2016</a:t>
            </a:r>
          </a:p>
        </p:txBody>
      </p:sp>
      <p:pic>
        <p:nvPicPr>
          <p:cNvPr id="1310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8076" y="1003300"/>
            <a:ext cx="51054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299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1689" y="2132014"/>
            <a:ext cx="5616575" cy="2486025"/>
          </a:xfrm>
        </p:spPr>
        <p:txBody>
          <a:bodyPr/>
          <a:lstStyle/>
          <a:p>
            <a:pPr algn="l" eaLnBrk="1" hangingPunct="1"/>
            <a:r>
              <a:rPr lang="en-GB" altLang="en-US" sz="2100" dirty="0">
                <a:latin typeface="Trebuchet MS" panose="020B0603020202020204" pitchFamily="34" charset="0"/>
              </a:rPr>
              <a:t>'Going to Africa. Hope I don't get AIDS. Just Kidding. I'm White!'</a:t>
            </a:r>
            <a:r>
              <a:rPr lang="en-GB" altLang="en-US" sz="2100" dirty="0">
                <a:latin typeface="Trebuchet MS" panose="020B0603020202020204" pitchFamily="34" charset="0"/>
                <a:ea typeface="MS PGothic" panose="020B0600070205080204" pitchFamily="34" charset="-128"/>
              </a:rPr>
              <a:t/>
            </a:r>
            <a:br>
              <a:rPr lang="en-GB" altLang="en-US" sz="2100" dirty="0">
                <a:latin typeface="Trebuchet MS" panose="020B0603020202020204" pitchFamily="34" charset="0"/>
                <a:ea typeface="MS PGothic" panose="020B0600070205080204" pitchFamily="34" charset="-128"/>
              </a:rPr>
            </a:br>
            <a:endParaRPr lang="en-GB" altLang="en-US" sz="2100" dirty="0">
              <a:latin typeface="Trebuchet MS" panose="020B0603020202020204" pitchFamily="34" charset="0"/>
              <a:ea typeface="MS PGothic" panose="020B0600070205080204" pitchFamily="34" charset="-128"/>
            </a:endParaRPr>
          </a:p>
          <a:p>
            <a:pPr algn="l" eaLnBrk="1" hangingPunct="1"/>
            <a:endParaRPr lang="en-GB" altLang="en-US" sz="2100" dirty="0">
              <a:latin typeface="Trebuchet MS" panose="020B0603020202020204" pitchFamily="34" charset="0"/>
              <a:ea typeface="MS PGothic" panose="020B0600070205080204" pitchFamily="34" charset="-128"/>
            </a:endParaRPr>
          </a:p>
          <a:p>
            <a:pPr algn="l" eaLnBrk="1" hangingPunct="1"/>
            <a:r>
              <a:rPr lang="en-GB" altLang="en-US" sz="2100" i="1" dirty="0">
                <a:latin typeface="Trebuchet MS" panose="020B0603020202020204" pitchFamily="34" charset="0"/>
              </a:rPr>
              <a:t>PR exec on trip to Africa</a:t>
            </a:r>
            <a:endParaRPr lang="en-GB" altLang="en-US" sz="2100" dirty="0">
              <a:latin typeface="Trebuchet MS" panose="020B0603020202020204" pitchFamily="34" charset="0"/>
            </a:endParaRPr>
          </a:p>
        </p:txBody>
      </p:sp>
    </p:spTree>
    <p:extLst>
      <p:ext uri="{BB962C8B-B14F-4D97-AF65-F5344CB8AC3E}">
        <p14:creationId xmlns:p14="http://schemas.microsoft.com/office/powerpoint/2010/main" val="365911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3739" y="2187576"/>
            <a:ext cx="5832475" cy="2212975"/>
          </a:xfrm>
        </p:spPr>
        <p:txBody>
          <a:bodyPr/>
          <a:lstStyle/>
          <a:p>
            <a:pPr algn="l" eaLnBrk="1" hangingPunct="1"/>
            <a:r>
              <a:rPr lang="en-GB" altLang="en-US" sz="2100" dirty="0">
                <a:latin typeface="Trebuchet MS" panose="020B0603020202020204" pitchFamily="34" charset="0"/>
              </a:rPr>
              <a:t>Royal Wedding: Bishop predicts Prince William's marriage to Kate Middleton will only last seven years</a:t>
            </a:r>
          </a:p>
          <a:p>
            <a:pPr algn="l" eaLnBrk="1" hangingPunct="1"/>
            <a:endParaRPr lang="en-GB" altLang="en-US" sz="2100" dirty="0">
              <a:latin typeface="Trebuchet MS" panose="020B0603020202020204" pitchFamily="34" charset="0"/>
            </a:endParaRPr>
          </a:p>
          <a:p>
            <a:pPr algn="l" eaLnBrk="1" hangingPunct="1"/>
            <a:r>
              <a:rPr lang="en-GB" altLang="en-US" sz="2100" i="1" dirty="0">
                <a:latin typeface="Trebuchet MS" panose="020B0603020202020204" pitchFamily="34" charset="0"/>
              </a:rPr>
              <a:t>Telegraph</a:t>
            </a:r>
            <a:r>
              <a:rPr lang="en-GB" altLang="en-US" sz="2100" dirty="0">
                <a:latin typeface="Trebuchet MS" panose="020B0603020202020204" pitchFamily="34" charset="0"/>
              </a:rPr>
              <a:t> Nov 2010</a:t>
            </a:r>
          </a:p>
        </p:txBody>
      </p:sp>
    </p:spTree>
    <p:extLst>
      <p:ext uri="{BB962C8B-B14F-4D97-AF65-F5344CB8AC3E}">
        <p14:creationId xmlns:p14="http://schemas.microsoft.com/office/powerpoint/2010/main" val="26628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Trebuchet MS" panose="020B0603020202020204" pitchFamily="34" charset="0"/>
              </a:rPr>
              <a:t>Facebook</a:t>
            </a:r>
            <a:endParaRPr lang="en-GB" dirty="0">
              <a:latin typeface="Trebuchet MS" panose="020B0603020202020204" pitchFamily="34" charset="0"/>
            </a:endParaRPr>
          </a:p>
        </p:txBody>
      </p:sp>
      <p:sp>
        <p:nvSpPr>
          <p:cNvPr id="3" name="Content Placeholder 2"/>
          <p:cNvSpPr>
            <a:spLocks noGrp="1"/>
          </p:cNvSpPr>
          <p:nvPr>
            <p:ph idx="1"/>
          </p:nvPr>
        </p:nvSpPr>
        <p:spPr>
          <a:xfrm>
            <a:off x="838200" y="2232025"/>
            <a:ext cx="10515600" cy="4351338"/>
          </a:xfrm>
        </p:spPr>
        <p:txBody>
          <a:bodyPr/>
          <a:lstStyle/>
          <a:p>
            <a:r>
              <a:rPr lang="en-GB" dirty="0" smtClean="0">
                <a:latin typeface="Trebuchet MS" panose="020B0603020202020204" pitchFamily="34" charset="0"/>
              </a:rPr>
              <a:t>1.47b daily desktop, 1.57b daily mobile</a:t>
            </a:r>
          </a:p>
          <a:p>
            <a:r>
              <a:rPr lang="en-GB" dirty="0" smtClean="0">
                <a:latin typeface="Trebuchet MS" panose="020B0603020202020204" pitchFamily="34" charset="0"/>
              </a:rPr>
              <a:t>55m status updates a day</a:t>
            </a:r>
          </a:p>
          <a:p>
            <a:r>
              <a:rPr lang="en-GB" dirty="0" smtClean="0">
                <a:latin typeface="Trebuchet MS" panose="020B0603020202020204" pitchFamily="34" charset="0"/>
              </a:rPr>
              <a:t>Nearly 80% of internet users have a </a:t>
            </a:r>
            <a:r>
              <a:rPr lang="en-GB" dirty="0">
                <a:latin typeface="Trebuchet MS" panose="020B0603020202020204" pitchFamily="34" charset="0"/>
              </a:rPr>
              <a:t>F</a:t>
            </a:r>
            <a:r>
              <a:rPr lang="en-GB" dirty="0" smtClean="0">
                <a:latin typeface="Trebuchet MS" panose="020B0603020202020204" pitchFamily="34" charset="0"/>
              </a:rPr>
              <a:t>acebook account</a:t>
            </a:r>
          </a:p>
          <a:p>
            <a:r>
              <a:rPr lang="en-GB" dirty="0" smtClean="0">
                <a:latin typeface="Trebuchet MS" panose="020B0603020202020204" pitchFamily="34" charset="0"/>
              </a:rPr>
              <a:t>62% of internet users over 65 have a </a:t>
            </a:r>
            <a:r>
              <a:rPr lang="en-GB" dirty="0">
                <a:latin typeface="Trebuchet MS" panose="020B0603020202020204" pitchFamily="34" charset="0"/>
              </a:rPr>
              <a:t>F</a:t>
            </a:r>
            <a:r>
              <a:rPr lang="en-GB" dirty="0" smtClean="0">
                <a:latin typeface="Trebuchet MS" panose="020B0603020202020204" pitchFamily="34" charset="0"/>
              </a:rPr>
              <a:t>acebook account </a:t>
            </a:r>
          </a:p>
          <a:p>
            <a:r>
              <a:rPr lang="en-GB" dirty="0" smtClean="0">
                <a:latin typeface="Trebuchet MS" panose="020B0603020202020204" pitchFamily="34" charset="0"/>
              </a:rPr>
              <a:t>‘Like’ button has been pressed 1.13 trillion times</a:t>
            </a:r>
            <a:endParaRPr lang="en-GB" dirty="0">
              <a:latin typeface="Trebuchet MS" panose="020B0603020202020204" pitchFamily="34" charset="0"/>
            </a:endParaRPr>
          </a:p>
        </p:txBody>
      </p:sp>
      <p:pic>
        <p:nvPicPr>
          <p:cNvPr id="3074" name="Picture 2" descr="Image result for facebook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5377" y="365125"/>
            <a:ext cx="805698" cy="8056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facebook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6277" y="365125"/>
            <a:ext cx="805698" cy="80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48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6759"/>
          </a:xfrm>
        </p:spPr>
        <p:txBody>
          <a:bodyPr/>
          <a:lstStyle/>
          <a:p>
            <a:pPr algn="ctr"/>
            <a:r>
              <a:rPr lang="en-GB" sz="4000" b="1" dirty="0" smtClean="0">
                <a:latin typeface="Trebuchet MS" panose="020B0603020202020204" pitchFamily="34" charset="0"/>
              </a:rPr>
              <a:t>Deanery Survey</a:t>
            </a:r>
            <a:endParaRPr lang="en-GB" sz="4000" b="1" dirty="0">
              <a:latin typeface="Trebuchet MS" panose="020B0603020202020204" pitchFamily="34" charset="0"/>
            </a:endParaRPr>
          </a:p>
        </p:txBody>
      </p:sp>
      <p:sp>
        <p:nvSpPr>
          <p:cNvPr id="3" name="Content Placeholder 2"/>
          <p:cNvSpPr>
            <a:spLocks noGrp="1"/>
          </p:cNvSpPr>
          <p:nvPr>
            <p:ph idx="1"/>
          </p:nvPr>
        </p:nvSpPr>
        <p:spPr>
          <a:xfrm>
            <a:off x="838200" y="1141884"/>
            <a:ext cx="10515600" cy="4351338"/>
          </a:xfrm>
        </p:spPr>
        <p:txBody>
          <a:bodyPr/>
          <a:lstStyle/>
          <a:p>
            <a:endParaRPr lang="en-GB" dirty="0" smtClean="0"/>
          </a:p>
          <a:p>
            <a:endParaRPr lang="en-GB" dirty="0"/>
          </a:p>
          <a:p>
            <a:pPr marL="0" indent="0">
              <a:buNone/>
            </a:pPr>
            <a:r>
              <a:rPr lang="en-GB" sz="3600" dirty="0" smtClean="0">
                <a:latin typeface="Trebuchet MS" panose="020B0603020202020204" pitchFamily="34" charset="0"/>
              </a:rPr>
              <a:t>	</a:t>
            </a:r>
          </a:p>
          <a:p>
            <a:pPr marL="0" indent="0">
              <a:buNone/>
            </a:pPr>
            <a:r>
              <a:rPr lang="en-GB" sz="3600" dirty="0">
                <a:latin typeface="Trebuchet MS" panose="020B0603020202020204" pitchFamily="34" charset="0"/>
              </a:rPr>
              <a:t>	</a:t>
            </a:r>
            <a:r>
              <a:rPr lang="en-GB" sz="3600" dirty="0" smtClean="0">
                <a:latin typeface="Trebuchet MS" panose="020B0603020202020204" pitchFamily="34" charset="0"/>
              </a:rPr>
              <a:t>‘All in all you are great communicators</a:t>
            </a:r>
          </a:p>
          <a:p>
            <a:pPr marL="0" indent="0">
              <a:buNone/>
            </a:pPr>
            <a:r>
              <a:rPr lang="en-GB" sz="3600" dirty="0">
                <a:latin typeface="Trebuchet MS" panose="020B0603020202020204" pitchFamily="34" charset="0"/>
              </a:rPr>
              <a:t>	</a:t>
            </a:r>
            <a:r>
              <a:rPr lang="en-GB" sz="3600" dirty="0" smtClean="0">
                <a:latin typeface="Trebuchet MS" panose="020B0603020202020204" pitchFamily="34" charset="0"/>
              </a:rPr>
              <a:t> but there is always more to learn’</a:t>
            </a:r>
          </a:p>
          <a:p>
            <a:pPr marL="0" indent="0">
              <a:buNone/>
            </a:pPr>
            <a:r>
              <a:rPr lang="en-GB" sz="3600" dirty="0">
                <a:latin typeface="Trebuchet MS" panose="020B0603020202020204" pitchFamily="34" charset="0"/>
              </a:rPr>
              <a:t>	</a:t>
            </a:r>
            <a:r>
              <a:rPr lang="en-GB" sz="1600" dirty="0" smtClean="0">
                <a:latin typeface="Trebuchet MS" panose="020B0603020202020204" pitchFamily="34" charset="0"/>
              </a:rPr>
              <a:t>			(Richmond and Barnes Churches Communications Survey 2018)</a:t>
            </a:r>
            <a:endParaRPr lang="en-GB" sz="1600" dirty="0">
              <a:latin typeface="Trebuchet MS" panose="020B0603020202020204" pitchFamily="34" charset="0"/>
            </a:endParaRPr>
          </a:p>
        </p:txBody>
      </p:sp>
    </p:spTree>
    <p:extLst>
      <p:ext uri="{BB962C8B-B14F-4D97-AF65-F5344CB8AC3E}">
        <p14:creationId xmlns:p14="http://schemas.microsoft.com/office/powerpoint/2010/main" val="1486090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3040857" y="536232"/>
            <a:ext cx="6172200" cy="844550"/>
          </a:xfrm>
        </p:spPr>
        <p:txBody>
          <a:bodyPr/>
          <a:lstStyle/>
          <a:p>
            <a:pPr algn="ctr"/>
            <a:r>
              <a:rPr lang="en-GB" altLang="en-US" sz="4000" b="1" dirty="0" smtClean="0">
                <a:latin typeface="Trebuchet MS" panose="020B0603020202020204" pitchFamily="34" charset="0"/>
              </a:rPr>
              <a:t>Think </a:t>
            </a:r>
            <a:r>
              <a:rPr lang="en-GB" altLang="en-US" sz="4000" b="1" dirty="0">
                <a:latin typeface="Trebuchet MS" panose="020B0603020202020204" pitchFamily="34" charset="0"/>
              </a:rPr>
              <a:t>of it this </a:t>
            </a:r>
            <a:r>
              <a:rPr lang="en-GB" altLang="en-US" sz="4000" b="1" dirty="0" smtClean="0">
                <a:latin typeface="Trebuchet MS" panose="020B0603020202020204" pitchFamily="34" charset="0"/>
              </a:rPr>
              <a:t>way</a:t>
            </a:r>
            <a:endParaRPr lang="en-GB" altLang="en-US" sz="4000" b="1" dirty="0">
              <a:latin typeface="Trebuchet MS" panose="020B0603020202020204" pitchFamily="34" charset="0"/>
            </a:endParaRPr>
          </a:p>
        </p:txBody>
      </p:sp>
      <p:sp>
        <p:nvSpPr>
          <p:cNvPr id="13315" name="Content Placeholder 2"/>
          <p:cNvSpPr>
            <a:spLocks noGrp="1"/>
          </p:cNvSpPr>
          <p:nvPr>
            <p:ph idx="1"/>
          </p:nvPr>
        </p:nvSpPr>
        <p:spPr>
          <a:xfrm>
            <a:off x="3000376" y="2276476"/>
            <a:ext cx="6253163" cy="1947863"/>
          </a:xfrm>
        </p:spPr>
        <p:txBody>
          <a:bodyPr/>
          <a:lstStyle/>
          <a:p>
            <a:pPr algn="l"/>
            <a:r>
              <a:rPr lang="en-GB" altLang="en-US" dirty="0" smtClean="0">
                <a:latin typeface="Trebuchet MS" panose="020B0603020202020204" pitchFamily="34" charset="0"/>
              </a:rPr>
              <a:t>If you  would not say what you are about to blog or tweet or put on Facebook to everyone in this room in exactly the same way as you are about to say it</a:t>
            </a:r>
          </a:p>
        </p:txBody>
      </p:sp>
    </p:spTree>
    <p:extLst>
      <p:ext uri="{BB962C8B-B14F-4D97-AF65-F5344CB8AC3E}">
        <p14:creationId xmlns:p14="http://schemas.microsoft.com/office/powerpoint/2010/main" val="733376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0375" y="2565400"/>
            <a:ext cx="6172200" cy="1295400"/>
          </a:xfrm>
        </p:spPr>
        <p:txBody>
          <a:bodyPr/>
          <a:lstStyle/>
          <a:p>
            <a:r>
              <a:rPr lang="en-GB" altLang="en-US" sz="4000" b="1">
                <a:latin typeface="Trebuchet MS" panose="020B0603020202020204" pitchFamily="34" charset="0"/>
              </a:rPr>
              <a:t> Don’t do it!</a:t>
            </a:r>
          </a:p>
        </p:txBody>
      </p:sp>
    </p:spTree>
    <p:extLst>
      <p:ext uri="{BB962C8B-B14F-4D97-AF65-F5344CB8AC3E}">
        <p14:creationId xmlns:p14="http://schemas.microsoft.com/office/powerpoint/2010/main" val="3559036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Trebuchet MS" panose="020B0603020202020204" pitchFamily="34" charset="0"/>
              </a:rPr>
              <a:t>Instagram</a:t>
            </a:r>
            <a:endParaRPr lang="en-GB" dirty="0">
              <a:latin typeface="Trebuchet MS" panose="020B0603020202020204" pitchFamily="34" charset="0"/>
            </a:endParaRPr>
          </a:p>
        </p:txBody>
      </p:sp>
      <p:sp>
        <p:nvSpPr>
          <p:cNvPr id="3" name="Content Placeholder 2"/>
          <p:cNvSpPr>
            <a:spLocks noGrp="1"/>
          </p:cNvSpPr>
          <p:nvPr>
            <p:ph idx="1"/>
          </p:nvPr>
        </p:nvSpPr>
        <p:spPr/>
        <p:txBody>
          <a:bodyPr/>
          <a:lstStyle/>
          <a:p>
            <a:r>
              <a:rPr lang="en-GB" dirty="0">
                <a:latin typeface="Trebuchet MS" panose="020B0603020202020204" pitchFamily="34" charset="0"/>
              </a:rPr>
              <a:t>1b MAU</a:t>
            </a:r>
          </a:p>
          <a:p>
            <a:r>
              <a:rPr lang="en-GB" dirty="0">
                <a:latin typeface="Trebuchet MS" panose="020B0603020202020204" pitchFamily="34" charset="0"/>
              </a:rPr>
              <a:t>500m DAU</a:t>
            </a:r>
          </a:p>
          <a:p>
            <a:r>
              <a:rPr lang="en-GB" dirty="0">
                <a:latin typeface="Trebuchet MS" panose="020B0603020202020204" pitchFamily="34" charset="0"/>
              </a:rPr>
              <a:t>50b photos shared</a:t>
            </a:r>
          </a:p>
          <a:p>
            <a:r>
              <a:rPr lang="en-GB" dirty="0">
                <a:latin typeface="Trebuchet MS" panose="020B0603020202020204" pitchFamily="34" charset="0"/>
              </a:rPr>
              <a:t>72% of teenagers use Instagram</a:t>
            </a:r>
          </a:p>
          <a:p>
            <a:r>
              <a:rPr lang="en-GB" dirty="0">
                <a:latin typeface="Trebuchet MS" panose="020B0603020202020204" pitchFamily="34" charset="0"/>
              </a:rPr>
              <a:t>59% of internet users 18-29 and 33% 30-49 use IG</a:t>
            </a:r>
          </a:p>
          <a:p>
            <a:r>
              <a:rPr lang="en-GB" dirty="0">
                <a:latin typeface="Trebuchet MS" panose="020B0603020202020204" pitchFamily="34" charset="0"/>
              </a:rPr>
              <a:t>Users engage more on weekdays</a:t>
            </a:r>
          </a:p>
          <a:p>
            <a:r>
              <a:rPr lang="en-GB" dirty="0">
                <a:latin typeface="Trebuchet MS" panose="020B0603020202020204" pitchFamily="34" charset="0"/>
              </a:rPr>
              <a:t>Pizza is the most </a:t>
            </a:r>
            <a:r>
              <a:rPr lang="en-GB" dirty="0" err="1">
                <a:latin typeface="Trebuchet MS" panose="020B0603020202020204" pitchFamily="34" charset="0"/>
              </a:rPr>
              <a:t>I</a:t>
            </a:r>
            <a:r>
              <a:rPr lang="en-GB" dirty="0" err="1" smtClean="0">
                <a:latin typeface="Trebuchet MS" panose="020B0603020202020204" pitchFamily="34" charset="0"/>
              </a:rPr>
              <a:t>nstagrammed</a:t>
            </a:r>
            <a:r>
              <a:rPr lang="en-GB" dirty="0" smtClean="0">
                <a:latin typeface="Trebuchet MS" panose="020B0603020202020204" pitchFamily="34" charset="0"/>
              </a:rPr>
              <a:t> </a:t>
            </a:r>
            <a:r>
              <a:rPr lang="en-GB" dirty="0">
                <a:latin typeface="Trebuchet MS" panose="020B0603020202020204" pitchFamily="34" charset="0"/>
              </a:rPr>
              <a:t>food globally</a:t>
            </a:r>
          </a:p>
        </p:txBody>
      </p:sp>
      <p:pic>
        <p:nvPicPr>
          <p:cNvPr id="10" name="Picture 2" descr="Image result for instagram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8672" y="365125"/>
            <a:ext cx="806706" cy="8056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instagram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648" y="365125"/>
            <a:ext cx="806706" cy="80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34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sz="4000" b="1" dirty="0">
                <a:latin typeface="Trebuchet MS" panose="020B0603020202020204" pitchFamily="34" charset="0"/>
              </a:rPr>
              <a:t>t</a:t>
            </a:r>
            <a:r>
              <a:rPr lang="en-GB" sz="4000" b="1" dirty="0" smtClean="0">
                <a:latin typeface="Trebuchet MS" panose="020B0603020202020204" pitchFamily="34" charset="0"/>
              </a:rPr>
              <a:t>weetdeck.twitter.com</a:t>
            </a:r>
            <a:endParaRPr lang="en-GB" sz="4000" b="1" dirty="0">
              <a:latin typeface="Trebuchet MS" panose="020B0603020202020204" pitchFamily="34" charset="0"/>
            </a:endParaRPr>
          </a:p>
        </p:txBody>
      </p:sp>
      <p:pic>
        <p:nvPicPr>
          <p:cNvPr id="6" name="Picture 5"/>
          <p:cNvPicPr>
            <a:picLocks noChangeAspect="1"/>
          </p:cNvPicPr>
          <p:nvPr/>
        </p:nvPicPr>
        <p:blipFill>
          <a:blip r:embed="rId2"/>
          <a:stretch>
            <a:fillRect/>
          </a:stretch>
        </p:blipFill>
        <p:spPr>
          <a:xfrm>
            <a:off x="830352" y="1197491"/>
            <a:ext cx="10523448" cy="4949309"/>
          </a:xfrm>
          <a:prstGeom prst="rect">
            <a:avLst/>
          </a:prstGeom>
        </p:spPr>
      </p:pic>
    </p:spTree>
    <p:extLst>
      <p:ext uri="{BB962C8B-B14F-4D97-AF65-F5344CB8AC3E}">
        <p14:creationId xmlns:p14="http://schemas.microsoft.com/office/powerpoint/2010/main" val="3982470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1" y="1040646"/>
            <a:ext cx="10515600" cy="5172330"/>
          </a:xfrm>
          <a:prstGeom prst="rect">
            <a:avLst/>
          </a:prstGeom>
        </p:spPr>
      </p:pic>
      <p:sp>
        <p:nvSpPr>
          <p:cNvPr id="5" name="Title 4"/>
          <p:cNvSpPr>
            <a:spLocks noGrp="1"/>
          </p:cNvSpPr>
          <p:nvPr>
            <p:ph type="title"/>
          </p:nvPr>
        </p:nvSpPr>
        <p:spPr/>
        <p:txBody>
          <a:bodyPr/>
          <a:lstStyle/>
          <a:p>
            <a:pPr algn="ctr"/>
            <a:r>
              <a:rPr lang="en-GB" sz="4000" b="1" dirty="0">
                <a:latin typeface="Trebuchet MS" panose="020B0603020202020204" pitchFamily="34" charset="0"/>
              </a:rPr>
              <a:t>c</a:t>
            </a:r>
            <a:r>
              <a:rPr lang="en-GB" sz="4000" b="1" dirty="0" smtClean="0">
                <a:latin typeface="Trebuchet MS" panose="020B0603020202020204" pitchFamily="34" charset="0"/>
              </a:rPr>
              <a:t>anva.com</a:t>
            </a:r>
            <a:endParaRPr lang="en-GB" sz="4000" b="1" dirty="0">
              <a:latin typeface="Trebuchet MS" panose="020B0603020202020204" pitchFamily="34" charset="0"/>
            </a:endParaRPr>
          </a:p>
        </p:txBody>
      </p:sp>
    </p:spTree>
    <p:extLst>
      <p:ext uri="{BB962C8B-B14F-4D97-AF65-F5344CB8AC3E}">
        <p14:creationId xmlns:p14="http://schemas.microsoft.com/office/powerpoint/2010/main" val="143135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b="1" dirty="0">
                <a:latin typeface="Trebuchet MS" panose="020B0603020202020204" pitchFamily="34" charset="0"/>
              </a:rPr>
              <a:t>b</a:t>
            </a:r>
            <a:r>
              <a:rPr lang="en-GB" sz="4000" b="1" dirty="0" smtClean="0">
                <a:latin typeface="Trebuchet MS" panose="020B0603020202020204" pitchFamily="34" charset="0"/>
              </a:rPr>
              <a:t>itly.com</a:t>
            </a:r>
            <a:endParaRPr lang="en-GB" sz="4000" b="1" dirty="0">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838200" y="1054468"/>
            <a:ext cx="10515600" cy="5155465"/>
          </a:xfrm>
          <a:prstGeom prst="rect">
            <a:avLst/>
          </a:prstGeom>
        </p:spPr>
      </p:pic>
    </p:spTree>
    <p:extLst>
      <p:ext uri="{BB962C8B-B14F-4D97-AF65-F5344CB8AC3E}">
        <p14:creationId xmlns:p14="http://schemas.microsoft.com/office/powerpoint/2010/main" val="2704529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b="1" dirty="0">
                <a:latin typeface="Trebuchet MS" panose="020B0603020202020204" pitchFamily="34" charset="0"/>
              </a:rPr>
              <a:t>s</a:t>
            </a:r>
            <a:r>
              <a:rPr lang="en-GB" sz="4000" b="1" dirty="0" smtClean="0">
                <a:latin typeface="Trebuchet MS" panose="020B0603020202020204" pitchFamily="34" charset="0"/>
              </a:rPr>
              <a:t>mallpdf.com</a:t>
            </a:r>
            <a:endParaRPr lang="en-GB" sz="4000" b="1" dirty="0">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838200" y="1033425"/>
            <a:ext cx="10515600" cy="5172150"/>
          </a:xfrm>
          <a:prstGeom prst="rect">
            <a:avLst/>
          </a:prstGeom>
        </p:spPr>
      </p:pic>
    </p:spTree>
    <p:extLst>
      <p:ext uri="{BB962C8B-B14F-4D97-AF65-F5344CB8AC3E}">
        <p14:creationId xmlns:p14="http://schemas.microsoft.com/office/powerpoint/2010/main" val="2804282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b="1" dirty="0">
                <a:latin typeface="Trebuchet MS" panose="020B0603020202020204" pitchFamily="34" charset="0"/>
              </a:rPr>
              <a:t>r</a:t>
            </a:r>
            <a:r>
              <a:rPr lang="en-GB" sz="4000" b="1" dirty="0" smtClean="0">
                <a:latin typeface="Trebuchet MS" panose="020B0603020202020204" pitchFamily="34" charset="0"/>
              </a:rPr>
              <a:t>esizemyimg.com</a:t>
            </a:r>
            <a:endParaRPr lang="en-GB" sz="4000" b="1" dirty="0">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838200" y="1051997"/>
            <a:ext cx="10515600" cy="5172150"/>
          </a:xfrm>
          <a:prstGeom prst="rect">
            <a:avLst/>
          </a:prstGeom>
        </p:spPr>
      </p:pic>
    </p:spTree>
    <p:extLst>
      <p:ext uri="{BB962C8B-B14F-4D97-AF65-F5344CB8AC3E}">
        <p14:creationId xmlns:p14="http://schemas.microsoft.com/office/powerpoint/2010/main" val="442336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000" b="1" dirty="0">
                <a:latin typeface="Trebuchet MS" panose="020B0603020202020204" pitchFamily="34" charset="0"/>
              </a:rPr>
              <a:t>w</a:t>
            </a:r>
            <a:r>
              <a:rPr lang="en-GB" sz="4000" b="1" dirty="0" smtClean="0">
                <a:latin typeface="Trebuchet MS" panose="020B0603020202020204" pitchFamily="34" charset="0"/>
              </a:rPr>
              <a:t>etransfer.com</a:t>
            </a:r>
            <a:endParaRPr lang="en-GB" sz="4000" b="1" dirty="0">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838200" y="1118076"/>
            <a:ext cx="10515600" cy="5104448"/>
          </a:xfrm>
          <a:prstGeom prst="rect">
            <a:avLst/>
          </a:prstGeom>
        </p:spPr>
      </p:pic>
    </p:spTree>
    <p:extLst>
      <p:ext uri="{BB962C8B-B14F-4D97-AF65-F5344CB8AC3E}">
        <p14:creationId xmlns:p14="http://schemas.microsoft.com/office/powerpoint/2010/main" val="2039272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pexels.com</a:t>
            </a:r>
            <a:endParaRPr lang="en-GB" dirty="0"/>
          </a:p>
        </p:txBody>
      </p:sp>
      <p:pic>
        <p:nvPicPr>
          <p:cNvPr id="3" name="Picture 2"/>
          <p:cNvPicPr>
            <a:picLocks noChangeAspect="1"/>
          </p:cNvPicPr>
          <p:nvPr/>
        </p:nvPicPr>
        <p:blipFill>
          <a:blip r:embed="rId2"/>
          <a:stretch>
            <a:fillRect/>
          </a:stretch>
        </p:blipFill>
        <p:spPr>
          <a:xfrm>
            <a:off x="2238375" y="1447542"/>
            <a:ext cx="7715250" cy="4210050"/>
          </a:xfrm>
          <a:prstGeom prst="rect">
            <a:avLst/>
          </a:prstGeom>
        </p:spPr>
      </p:pic>
    </p:spTree>
    <p:extLst>
      <p:ext uri="{BB962C8B-B14F-4D97-AF65-F5344CB8AC3E}">
        <p14:creationId xmlns:p14="http://schemas.microsoft.com/office/powerpoint/2010/main" val="1488265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077"/>
            <a:ext cx="10515600" cy="1325563"/>
          </a:xfrm>
        </p:spPr>
        <p:txBody>
          <a:bodyPr/>
          <a:lstStyle/>
          <a:p>
            <a:pPr algn="ctr"/>
            <a:r>
              <a:rPr lang="en-GB" sz="4000" b="1" dirty="0" smtClean="0">
                <a:latin typeface="Trebuchet MS" panose="020B0603020202020204" pitchFamily="34" charset="0"/>
              </a:rPr>
              <a:t>Over to you</a:t>
            </a:r>
            <a:endParaRPr lang="en-GB" sz="4000" b="1" dirty="0">
              <a:latin typeface="Trebuchet MS" panose="020B0603020202020204" pitchFamily="34" charset="0"/>
            </a:endParaRPr>
          </a:p>
        </p:txBody>
      </p:sp>
      <p:sp>
        <p:nvSpPr>
          <p:cNvPr id="3" name="Content Placeholder 2"/>
          <p:cNvSpPr>
            <a:spLocks noGrp="1"/>
          </p:cNvSpPr>
          <p:nvPr>
            <p:ph idx="1"/>
          </p:nvPr>
        </p:nvSpPr>
        <p:spPr/>
        <p:txBody>
          <a:bodyPr/>
          <a:lstStyle/>
          <a:p>
            <a:pPr marL="0" indent="0" algn="ctr">
              <a:buNone/>
            </a:pPr>
            <a:r>
              <a:rPr lang="en-GB" sz="3600" dirty="0" smtClean="0">
                <a:latin typeface="Trebuchet MS" panose="020B0603020202020204" pitchFamily="34" charset="0"/>
              </a:rPr>
              <a:t>What </a:t>
            </a:r>
            <a:r>
              <a:rPr lang="en-GB" sz="3600" dirty="0">
                <a:latin typeface="Trebuchet MS" panose="020B0603020202020204" pitchFamily="34" charset="0"/>
              </a:rPr>
              <a:t>would you like to </a:t>
            </a:r>
            <a:r>
              <a:rPr lang="en-GB" sz="3600" dirty="0" smtClean="0">
                <a:latin typeface="Trebuchet MS" panose="020B0603020202020204" pitchFamily="34" charset="0"/>
              </a:rPr>
              <a:t>take</a:t>
            </a:r>
          </a:p>
          <a:p>
            <a:pPr marL="0" indent="0" algn="ctr">
              <a:buNone/>
            </a:pPr>
            <a:r>
              <a:rPr lang="en-GB" sz="3600" dirty="0" smtClean="0">
                <a:latin typeface="Trebuchet MS" panose="020B0603020202020204" pitchFamily="34" charset="0"/>
              </a:rPr>
              <a:t>away from this session?</a:t>
            </a:r>
            <a:endParaRPr lang="en-GB" sz="3600" dirty="0"/>
          </a:p>
        </p:txBody>
      </p:sp>
    </p:spTree>
    <p:extLst>
      <p:ext uri="{BB962C8B-B14F-4D97-AF65-F5344CB8AC3E}">
        <p14:creationId xmlns:p14="http://schemas.microsoft.com/office/powerpoint/2010/main" val="3868546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unsplash.com</a:t>
            </a:r>
          </a:p>
        </p:txBody>
      </p:sp>
      <p:pic>
        <p:nvPicPr>
          <p:cNvPr id="3" name="Picture 2"/>
          <p:cNvPicPr>
            <a:picLocks noChangeAspect="1"/>
          </p:cNvPicPr>
          <p:nvPr/>
        </p:nvPicPr>
        <p:blipFill>
          <a:blip r:embed="rId2"/>
          <a:stretch>
            <a:fillRect/>
          </a:stretch>
        </p:blipFill>
        <p:spPr>
          <a:xfrm>
            <a:off x="2238375" y="1447542"/>
            <a:ext cx="7715250" cy="4210050"/>
          </a:xfrm>
          <a:prstGeom prst="rect">
            <a:avLst/>
          </a:prstGeom>
        </p:spPr>
      </p:pic>
      <p:pic>
        <p:nvPicPr>
          <p:cNvPr id="4" name="Picture 3"/>
          <p:cNvPicPr>
            <a:picLocks noChangeAspect="1"/>
          </p:cNvPicPr>
          <p:nvPr/>
        </p:nvPicPr>
        <p:blipFill>
          <a:blip r:embed="rId3"/>
          <a:stretch>
            <a:fillRect/>
          </a:stretch>
        </p:blipFill>
        <p:spPr>
          <a:xfrm>
            <a:off x="2238375" y="1247543"/>
            <a:ext cx="7686148" cy="4610048"/>
          </a:xfrm>
          <a:prstGeom prst="rect">
            <a:avLst/>
          </a:prstGeom>
        </p:spPr>
      </p:pic>
    </p:spTree>
    <p:extLst>
      <p:ext uri="{BB962C8B-B14F-4D97-AF65-F5344CB8AC3E}">
        <p14:creationId xmlns:p14="http://schemas.microsoft.com/office/powerpoint/2010/main" val="2950107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pixabay.com</a:t>
            </a:r>
            <a:endParaRPr lang="en-GB" dirty="0"/>
          </a:p>
        </p:txBody>
      </p:sp>
      <p:pic>
        <p:nvPicPr>
          <p:cNvPr id="5" name="Picture 4"/>
          <p:cNvPicPr>
            <a:picLocks noChangeAspect="1"/>
          </p:cNvPicPr>
          <p:nvPr/>
        </p:nvPicPr>
        <p:blipFill>
          <a:blip r:embed="rId2"/>
          <a:stretch>
            <a:fillRect/>
          </a:stretch>
        </p:blipFill>
        <p:spPr>
          <a:xfrm>
            <a:off x="1733550" y="1404937"/>
            <a:ext cx="8724900" cy="4048125"/>
          </a:xfrm>
          <a:prstGeom prst="rect">
            <a:avLst/>
          </a:prstGeom>
        </p:spPr>
      </p:pic>
    </p:spTree>
    <p:extLst>
      <p:ext uri="{BB962C8B-B14F-4D97-AF65-F5344CB8AC3E}">
        <p14:creationId xmlns:p14="http://schemas.microsoft.com/office/powerpoint/2010/main" val="3327135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gratisography.com</a:t>
            </a:r>
            <a:endParaRPr lang="en-GB" dirty="0"/>
          </a:p>
        </p:txBody>
      </p:sp>
      <p:pic>
        <p:nvPicPr>
          <p:cNvPr id="3" name="Picture 2"/>
          <p:cNvPicPr>
            <a:picLocks noChangeAspect="1"/>
          </p:cNvPicPr>
          <p:nvPr/>
        </p:nvPicPr>
        <p:blipFill>
          <a:blip r:embed="rId2"/>
          <a:stretch>
            <a:fillRect/>
          </a:stretch>
        </p:blipFill>
        <p:spPr>
          <a:xfrm>
            <a:off x="2414587" y="1155743"/>
            <a:ext cx="7362825" cy="4810125"/>
          </a:xfrm>
          <a:prstGeom prst="rect">
            <a:avLst/>
          </a:prstGeom>
        </p:spPr>
      </p:pic>
    </p:spTree>
    <p:extLst>
      <p:ext uri="{BB962C8B-B14F-4D97-AF65-F5344CB8AC3E}">
        <p14:creationId xmlns:p14="http://schemas.microsoft.com/office/powerpoint/2010/main" val="1484586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isorepublic.com</a:t>
            </a:r>
          </a:p>
        </p:txBody>
      </p:sp>
      <p:pic>
        <p:nvPicPr>
          <p:cNvPr id="4" name="Picture 3"/>
          <p:cNvPicPr>
            <a:picLocks noChangeAspect="1"/>
          </p:cNvPicPr>
          <p:nvPr/>
        </p:nvPicPr>
        <p:blipFill>
          <a:blip r:embed="rId2"/>
          <a:stretch>
            <a:fillRect/>
          </a:stretch>
        </p:blipFill>
        <p:spPr>
          <a:xfrm>
            <a:off x="1300162" y="1419225"/>
            <a:ext cx="9591675" cy="4019550"/>
          </a:xfrm>
          <a:prstGeom prst="rect">
            <a:avLst/>
          </a:prstGeom>
        </p:spPr>
      </p:pic>
    </p:spTree>
    <p:extLst>
      <p:ext uri="{BB962C8B-B14F-4D97-AF65-F5344CB8AC3E}">
        <p14:creationId xmlns:p14="http://schemas.microsoft.com/office/powerpoint/2010/main" val="3195908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533862" y="573002"/>
            <a:ext cx="6003925" cy="857250"/>
          </a:xfrm>
        </p:spPr>
        <p:txBody>
          <a:bodyPr/>
          <a:lstStyle/>
          <a:p>
            <a:pPr eaLnBrk="1" hangingPunct="1"/>
            <a:r>
              <a:rPr lang="en-GB" altLang="en-US" sz="4000" b="1" dirty="0">
                <a:latin typeface="Trebuchet MS" panose="020B0603020202020204" pitchFamily="34" charset="0"/>
                <a:cs typeface="Arial" panose="020B0604020202020204" pitchFamily="34" charset="0"/>
              </a:rPr>
              <a:t>Dealing with bad news</a:t>
            </a:r>
          </a:p>
        </p:txBody>
      </p:sp>
      <p:sp>
        <p:nvSpPr>
          <p:cNvPr id="14339" name="Rectangle 3"/>
          <p:cNvSpPr>
            <a:spLocks noGrp="1" noChangeArrowheads="1"/>
          </p:cNvSpPr>
          <p:nvPr>
            <p:ph idx="1"/>
          </p:nvPr>
        </p:nvSpPr>
        <p:spPr>
          <a:xfrm>
            <a:off x="1441622" y="2132013"/>
            <a:ext cx="9366421" cy="2506662"/>
          </a:xfrm>
        </p:spPr>
        <p:txBody>
          <a:bodyPr/>
          <a:lstStyle/>
          <a:p>
            <a:pPr lvl="1" indent="-342900">
              <a:spcBef>
                <a:spcPts val="1350"/>
              </a:spcBef>
            </a:pPr>
            <a:r>
              <a:rPr lang="en-GB" altLang="en-US" sz="2800" dirty="0" smtClean="0"/>
              <a:t>As we all know, bad news probably sells more papers than good</a:t>
            </a:r>
          </a:p>
          <a:p>
            <a:pPr lvl="1" indent="-342900">
              <a:spcBef>
                <a:spcPts val="1350"/>
              </a:spcBef>
            </a:pPr>
            <a:r>
              <a:rPr lang="en-GB" altLang="en-US" sz="2800" dirty="0" smtClean="0"/>
              <a:t>So what do you do if the local media get wind of a negative news story concerning the parish?</a:t>
            </a:r>
          </a:p>
          <a:p>
            <a:endParaRPr lang="en-GB" altLang="en-US" dirty="0" smtClean="0"/>
          </a:p>
        </p:txBody>
      </p:sp>
    </p:spTree>
    <p:extLst>
      <p:ext uri="{BB962C8B-B14F-4D97-AF65-F5344CB8AC3E}">
        <p14:creationId xmlns:p14="http://schemas.microsoft.com/office/powerpoint/2010/main" val="1155672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80">
                                          <p:stCondLst>
                                            <p:cond delay="0"/>
                                          </p:stCondLst>
                                        </p:cTn>
                                        <p:tgtEl>
                                          <p:spTgt spid="14338"/>
                                        </p:tgtEl>
                                      </p:cBhvr>
                                    </p:animEffect>
                                    <p:anim calcmode="lin" valueType="num">
                                      <p:cBhvr>
                                        <p:cTn id="8"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13" dur="26">
                                          <p:stCondLst>
                                            <p:cond delay="650"/>
                                          </p:stCondLst>
                                        </p:cTn>
                                        <p:tgtEl>
                                          <p:spTgt spid="14338"/>
                                        </p:tgtEl>
                                      </p:cBhvr>
                                      <p:to x="100000" y="60000"/>
                                    </p:animScale>
                                    <p:animScale>
                                      <p:cBhvr>
                                        <p:cTn id="14" dur="166" decel="50000">
                                          <p:stCondLst>
                                            <p:cond delay="676"/>
                                          </p:stCondLst>
                                        </p:cTn>
                                        <p:tgtEl>
                                          <p:spTgt spid="14338"/>
                                        </p:tgtEl>
                                      </p:cBhvr>
                                      <p:to x="100000" y="100000"/>
                                    </p:animScale>
                                    <p:animScale>
                                      <p:cBhvr>
                                        <p:cTn id="15" dur="26">
                                          <p:stCondLst>
                                            <p:cond delay="1312"/>
                                          </p:stCondLst>
                                        </p:cTn>
                                        <p:tgtEl>
                                          <p:spTgt spid="14338"/>
                                        </p:tgtEl>
                                      </p:cBhvr>
                                      <p:to x="100000" y="80000"/>
                                    </p:animScale>
                                    <p:animScale>
                                      <p:cBhvr>
                                        <p:cTn id="16" dur="166" decel="50000">
                                          <p:stCondLst>
                                            <p:cond delay="1338"/>
                                          </p:stCondLst>
                                        </p:cTn>
                                        <p:tgtEl>
                                          <p:spTgt spid="14338"/>
                                        </p:tgtEl>
                                      </p:cBhvr>
                                      <p:to x="100000" y="100000"/>
                                    </p:animScale>
                                    <p:animScale>
                                      <p:cBhvr>
                                        <p:cTn id="17" dur="26">
                                          <p:stCondLst>
                                            <p:cond delay="1642"/>
                                          </p:stCondLst>
                                        </p:cTn>
                                        <p:tgtEl>
                                          <p:spTgt spid="14338"/>
                                        </p:tgtEl>
                                      </p:cBhvr>
                                      <p:to x="100000" y="90000"/>
                                    </p:animScale>
                                    <p:animScale>
                                      <p:cBhvr>
                                        <p:cTn id="18" dur="166" decel="50000">
                                          <p:stCondLst>
                                            <p:cond delay="1668"/>
                                          </p:stCondLst>
                                        </p:cTn>
                                        <p:tgtEl>
                                          <p:spTgt spid="14338"/>
                                        </p:tgtEl>
                                      </p:cBhvr>
                                      <p:to x="100000" y="100000"/>
                                    </p:animScale>
                                    <p:animScale>
                                      <p:cBhvr>
                                        <p:cTn id="19" dur="26">
                                          <p:stCondLst>
                                            <p:cond delay="1808"/>
                                          </p:stCondLst>
                                        </p:cTn>
                                        <p:tgtEl>
                                          <p:spTgt spid="14338"/>
                                        </p:tgtEl>
                                      </p:cBhvr>
                                      <p:to x="100000" y="95000"/>
                                    </p:animScale>
                                    <p:animScale>
                                      <p:cBhvr>
                                        <p:cTn id="20" dur="166" decel="50000">
                                          <p:stCondLst>
                                            <p:cond delay="1834"/>
                                          </p:stCondLst>
                                        </p:cTn>
                                        <p:tgtEl>
                                          <p:spTgt spid="1433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4339">
                                            <p:txEl>
                                              <p:pRg st="0" end="0"/>
                                            </p:txEl>
                                          </p:spTgt>
                                        </p:tgtEl>
                                        <p:attrNameLst>
                                          <p:attrName>style.visibility</p:attrName>
                                        </p:attrNameLst>
                                      </p:cBhvr>
                                      <p:to>
                                        <p:strVal val="visible"/>
                                      </p:to>
                                    </p:set>
                                    <p:anim calcmode="lin" valueType="num">
                                      <p:cBhvr>
                                        <p:cTn id="25"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43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14339">
                                            <p:txEl>
                                              <p:pRg st="1" end="1"/>
                                            </p:txEl>
                                          </p:spTgt>
                                        </p:tgtEl>
                                        <p:attrNameLst>
                                          <p:attrName>style.visibility</p:attrName>
                                        </p:attrNameLst>
                                      </p:cBhvr>
                                      <p:to>
                                        <p:strVal val="visible"/>
                                      </p:to>
                                    </p:set>
                                    <p:anim calcmode="lin" valueType="num">
                                      <p:cBhvr>
                                        <p:cTn id="31"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433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06163" y="790962"/>
            <a:ext cx="10346724" cy="1274762"/>
          </a:xfrm>
        </p:spPr>
        <p:txBody>
          <a:bodyPr/>
          <a:lstStyle/>
          <a:p>
            <a:pPr algn="ctr" eaLnBrk="1" hangingPunct="1"/>
            <a:r>
              <a:rPr lang="en-GB" altLang="en-US" sz="4000" b="1" dirty="0">
                <a:latin typeface="Trebuchet MS" panose="020B0603020202020204" pitchFamily="34" charset="0"/>
                <a:cs typeface="Arial" panose="020B0604020202020204" pitchFamily="34" charset="0"/>
              </a:rPr>
              <a:t>Firstly – don’t panic!</a:t>
            </a:r>
            <a:br>
              <a:rPr lang="en-GB" altLang="en-US" sz="4000" b="1" dirty="0">
                <a:latin typeface="Trebuchet MS" panose="020B0603020202020204" pitchFamily="34" charset="0"/>
                <a:cs typeface="Arial" panose="020B0604020202020204" pitchFamily="34" charset="0"/>
              </a:rPr>
            </a:br>
            <a:r>
              <a:rPr lang="en-GB" altLang="en-US" sz="4000" b="1" dirty="0">
                <a:latin typeface="Trebuchet MS" panose="020B0603020202020204" pitchFamily="34" charset="0"/>
                <a:cs typeface="Arial" panose="020B0604020202020204" pitchFamily="34" charset="0"/>
              </a:rPr>
              <a:t>Alert your Diocesan Communications Team</a:t>
            </a:r>
          </a:p>
        </p:txBody>
      </p:sp>
      <p:sp>
        <p:nvSpPr>
          <p:cNvPr id="164867" name="Rectangle 3"/>
          <p:cNvSpPr>
            <a:spLocks noGrp="1" noChangeArrowheads="1"/>
          </p:cNvSpPr>
          <p:nvPr>
            <p:ph idx="1"/>
          </p:nvPr>
        </p:nvSpPr>
        <p:spPr>
          <a:xfrm>
            <a:off x="1622854" y="2492376"/>
            <a:ext cx="9374660" cy="2106613"/>
          </a:xfrm>
        </p:spPr>
        <p:txBody>
          <a:bodyPr/>
          <a:lstStyle/>
          <a:p>
            <a:pPr marL="0" lvl="1">
              <a:spcBef>
                <a:spcPct val="0"/>
              </a:spcBef>
            </a:pPr>
            <a:r>
              <a:rPr lang="en-GB" altLang="en-US" sz="2800" dirty="0" smtClean="0"/>
              <a:t>They will work with you on a plan of action to deal with media enquiries – including helping you to produce a statement that you can give to the media if necessary (we would actually give it for you!)</a:t>
            </a:r>
          </a:p>
          <a:p>
            <a:pPr eaLnBrk="1" hangingPunct="1"/>
            <a:endParaRPr lang="en-GB" altLang="en-US" dirty="0" smtClean="0"/>
          </a:p>
        </p:txBody>
      </p:sp>
    </p:spTree>
    <p:extLst>
      <p:ext uri="{BB962C8B-B14F-4D97-AF65-F5344CB8AC3E}">
        <p14:creationId xmlns:p14="http://schemas.microsoft.com/office/powerpoint/2010/main" val="1732781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 from="(-#ppt_w/2)" to="(#ppt_x)" calcmode="lin" valueType="num">
                                      <p:cBhvr>
                                        <p:cTn id="7" dur="600" fill="hold">
                                          <p:stCondLst>
                                            <p:cond delay="0"/>
                                          </p:stCondLst>
                                        </p:cTn>
                                        <p:tgtEl>
                                          <p:spTgt spid="15362"/>
                                        </p:tgtEl>
                                        <p:attrNameLst>
                                          <p:attrName>ppt_x</p:attrName>
                                        </p:attrNameLst>
                                      </p:cBhvr>
                                    </p:anim>
                                    <p:anim from="0" to="-1.0" calcmode="lin" valueType="num">
                                      <p:cBhvr>
                                        <p:cTn id="8" dur="200" decel="50000" autoRev="1" fill="hold">
                                          <p:stCondLst>
                                            <p:cond delay="600"/>
                                          </p:stCondLst>
                                        </p:cTn>
                                        <p:tgtEl>
                                          <p:spTgt spid="15362"/>
                                        </p:tgtEl>
                                        <p:attrNameLst>
                                          <p:attrName>xshear</p:attrName>
                                        </p:attrNameLst>
                                      </p:cBhvr>
                                    </p:anim>
                                    <p:animScale>
                                      <p:cBhvr>
                                        <p:cTn id="9" dur="200" decel="100000" autoRev="1" fill="hold">
                                          <p:stCondLst>
                                            <p:cond delay="600"/>
                                          </p:stCondLst>
                                        </p:cTn>
                                        <p:tgtEl>
                                          <p:spTgt spid="15362"/>
                                        </p:tgtEl>
                                      </p:cBhvr>
                                      <p:from x="100000" y="100000"/>
                                      <p:to x="80000" y="100000"/>
                                    </p:animScale>
                                    <p:anim by="(#ppt_h/3+#ppt_w*0.1)" calcmode="lin" valueType="num">
                                      <p:cBhvr additive="sum">
                                        <p:cTn id="10" dur="200" decel="100000" autoRev="1" fill="hold">
                                          <p:stCondLst>
                                            <p:cond delay="600"/>
                                          </p:stCondLst>
                                        </p:cTn>
                                        <p:tgtEl>
                                          <p:spTgt spid="1536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988541" y="963614"/>
            <a:ext cx="10519718" cy="1006475"/>
          </a:xfrm>
        </p:spPr>
        <p:txBody>
          <a:bodyPr/>
          <a:lstStyle/>
          <a:p>
            <a:pPr algn="ctr" eaLnBrk="1" hangingPunct="1"/>
            <a:r>
              <a:rPr lang="en-GB" altLang="en-US" sz="4000" b="1" dirty="0">
                <a:latin typeface="Trebuchet MS" panose="020B0603020202020204" pitchFamily="34" charset="0"/>
                <a:cs typeface="Arial" panose="020B0604020202020204" pitchFamily="34" charset="0"/>
              </a:rPr>
              <a:t>Don’t allow yourself to be bullied</a:t>
            </a:r>
          </a:p>
        </p:txBody>
      </p:sp>
      <p:sp>
        <p:nvSpPr>
          <p:cNvPr id="51203" name="Rectangle 3"/>
          <p:cNvSpPr>
            <a:spLocks noGrp="1" noChangeArrowheads="1"/>
          </p:cNvSpPr>
          <p:nvPr>
            <p:ph idx="1"/>
          </p:nvPr>
        </p:nvSpPr>
        <p:spPr>
          <a:xfrm>
            <a:off x="3503614" y="1970089"/>
            <a:ext cx="5076825" cy="2162175"/>
          </a:xfrm>
        </p:spPr>
        <p:txBody>
          <a:bodyPr/>
          <a:lstStyle/>
          <a:p>
            <a:pPr algn="ctr" eaLnBrk="1" hangingPunct="1"/>
            <a:endParaRPr lang="en-GB" altLang="en-US" dirty="0" smtClean="0"/>
          </a:p>
          <a:p>
            <a:pPr marL="0" indent="0" algn="ctr" eaLnBrk="1" hangingPunct="1">
              <a:buNone/>
            </a:pPr>
            <a:r>
              <a:rPr lang="en-GB" altLang="en-US" dirty="0">
                <a:latin typeface="Trebuchet MS" panose="020B0603020202020204" pitchFamily="34" charset="0"/>
              </a:rPr>
              <a:t>You do not have to answer their questions immediately</a:t>
            </a:r>
          </a:p>
        </p:txBody>
      </p:sp>
    </p:spTree>
    <p:extLst>
      <p:ext uri="{BB962C8B-B14F-4D97-AF65-F5344CB8AC3E}">
        <p14:creationId xmlns:p14="http://schemas.microsoft.com/office/powerpoint/2010/main" val="3463572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1000" fill="hold"/>
                                        <p:tgtEl>
                                          <p:spTgt spid="51202"/>
                                        </p:tgtEl>
                                        <p:attrNameLst>
                                          <p:attrName>ppt_w</p:attrName>
                                        </p:attrNameLst>
                                      </p:cBhvr>
                                      <p:tavLst>
                                        <p:tav tm="0">
                                          <p:val>
                                            <p:strVal val="#ppt_w+.3"/>
                                          </p:val>
                                        </p:tav>
                                        <p:tav tm="100000">
                                          <p:val>
                                            <p:strVal val="#ppt_w"/>
                                          </p:val>
                                        </p:tav>
                                      </p:tavLst>
                                    </p:anim>
                                    <p:anim calcmode="lin" valueType="num">
                                      <p:cBhvr>
                                        <p:cTn id="8" dur="1000" fill="hold"/>
                                        <p:tgtEl>
                                          <p:spTgt spid="51202"/>
                                        </p:tgtEl>
                                        <p:attrNameLst>
                                          <p:attrName>ppt_h</p:attrName>
                                        </p:attrNameLst>
                                      </p:cBhvr>
                                      <p:tavLst>
                                        <p:tav tm="0">
                                          <p:val>
                                            <p:strVal val="#ppt_h"/>
                                          </p:val>
                                        </p:tav>
                                        <p:tav tm="100000">
                                          <p:val>
                                            <p:strVal val="#ppt_h"/>
                                          </p:val>
                                        </p:tav>
                                      </p:tavLst>
                                    </p:anim>
                                    <p:animEffect transition="in" filter="fade">
                                      <p:cBhvr>
                                        <p:cTn id="9" dur="1000"/>
                                        <p:tgtEl>
                                          <p:spTgt spid="512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 calcmode="lin" valueType="num">
                                      <p:cBhvr>
                                        <p:cTn id="14" dur="5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120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3"/>
          <p:cNvSpPr>
            <a:spLocks noGrp="1" noChangeArrowheads="1"/>
          </p:cNvSpPr>
          <p:nvPr>
            <p:ph idx="1"/>
          </p:nvPr>
        </p:nvSpPr>
        <p:spPr>
          <a:xfrm>
            <a:off x="1375718" y="1902941"/>
            <a:ext cx="9539417" cy="3595816"/>
          </a:xfrm>
        </p:spPr>
        <p:txBody>
          <a:bodyPr/>
          <a:lstStyle/>
          <a:p>
            <a:pPr eaLnBrk="1" hangingPunct="1"/>
            <a:r>
              <a:rPr lang="en-GB" altLang="en-US" dirty="0">
                <a:latin typeface="Trebuchet MS" panose="020B0603020202020204" pitchFamily="34" charset="0"/>
              </a:rPr>
              <a:t>Make a note of the journalist’s enquiry and any questions they have, as well as their contact details and the deadline they are working to. Offer to call them back within that deadline with your response. This gives you time to work out what you want to say, and to clear it with relevant third parties.</a:t>
            </a:r>
          </a:p>
        </p:txBody>
      </p:sp>
    </p:spTree>
    <p:extLst>
      <p:ext uri="{BB962C8B-B14F-4D97-AF65-F5344CB8AC3E}">
        <p14:creationId xmlns:p14="http://schemas.microsoft.com/office/powerpoint/2010/main" val="1611936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8077"/>
            <a:ext cx="10515600" cy="1325563"/>
          </a:xfrm>
        </p:spPr>
        <p:txBody>
          <a:bodyPr/>
          <a:lstStyle/>
          <a:p>
            <a:pPr algn="ctr"/>
            <a:r>
              <a:rPr lang="en-GB" sz="4000" b="1" dirty="0" smtClean="0"/>
              <a:t>Choosing the medium	</a:t>
            </a:r>
            <a:endParaRPr lang="en-GB" sz="4000" b="1" dirty="0"/>
          </a:p>
        </p:txBody>
      </p:sp>
      <p:sp>
        <p:nvSpPr>
          <p:cNvPr id="3" name="Content Placeholder 2"/>
          <p:cNvSpPr>
            <a:spLocks noGrp="1"/>
          </p:cNvSpPr>
          <p:nvPr>
            <p:ph idx="1"/>
          </p:nvPr>
        </p:nvSpPr>
        <p:spPr/>
        <p:txBody>
          <a:bodyPr/>
          <a:lstStyle/>
          <a:p>
            <a:r>
              <a:rPr lang="en-GB" dirty="0" smtClean="0"/>
              <a:t>It is always important to think about your target audience and make sure that you are using the right one for them</a:t>
            </a:r>
          </a:p>
          <a:p>
            <a:pPr lvl="2"/>
            <a:r>
              <a:rPr lang="en-GB" sz="2800" dirty="0" smtClean="0"/>
              <a:t>Older people use Facebook</a:t>
            </a:r>
          </a:p>
          <a:p>
            <a:pPr lvl="2"/>
            <a:r>
              <a:rPr lang="en-GB" sz="2800" dirty="0" smtClean="0"/>
              <a:t>Those in the congregation will like a mixture of paper and web based/email stuff</a:t>
            </a:r>
          </a:p>
          <a:p>
            <a:pPr lvl="2"/>
            <a:r>
              <a:rPr lang="en-GB" sz="2800" dirty="0" smtClean="0"/>
              <a:t>Twitter is good for drawing people in, discussions and immediate news</a:t>
            </a:r>
          </a:p>
          <a:p>
            <a:pPr lvl="2"/>
            <a:r>
              <a:rPr lang="en-GB" sz="2800" dirty="0" smtClean="0"/>
              <a:t>Instagram tends to have a younger audience. Captions under photos give the opportunity to tell a story.</a:t>
            </a:r>
            <a:endParaRPr lang="en-GB" sz="2800" dirty="0"/>
          </a:p>
        </p:txBody>
      </p:sp>
    </p:spTree>
    <p:extLst>
      <p:ext uri="{BB962C8B-B14F-4D97-AF65-F5344CB8AC3E}">
        <p14:creationId xmlns:p14="http://schemas.microsoft.com/office/powerpoint/2010/main" val="21511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602"/>
            <a:ext cx="10515600" cy="1325563"/>
          </a:xfrm>
        </p:spPr>
        <p:txBody>
          <a:bodyPr/>
          <a:lstStyle/>
          <a:p>
            <a:pPr algn="ctr"/>
            <a:r>
              <a:rPr lang="en-GB" sz="4000" b="1" dirty="0" smtClean="0"/>
              <a:t>Traditional news	</a:t>
            </a:r>
            <a:endParaRPr lang="en-GB" sz="4000" b="1" dirty="0"/>
          </a:p>
        </p:txBody>
      </p:sp>
      <p:sp>
        <p:nvSpPr>
          <p:cNvPr id="3" name="Content Placeholder 2"/>
          <p:cNvSpPr>
            <a:spLocks noGrp="1"/>
          </p:cNvSpPr>
          <p:nvPr>
            <p:ph idx="1"/>
          </p:nvPr>
        </p:nvSpPr>
        <p:spPr/>
        <p:txBody>
          <a:bodyPr/>
          <a:lstStyle/>
          <a:p>
            <a:r>
              <a:rPr lang="en-GB" dirty="0" smtClean="0"/>
              <a:t>Remember that there is still a place for newspapers! </a:t>
            </a:r>
            <a:endParaRPr lang="en-GB" dirty="0"/>
          </a:p>
        </p:txBody>
      </p:sp>
    </p:spTree>
    <p:extLst>
      <p:ext uri="{BB962C8B-B14F-4D97-AF65-F5344CB8AC3E}">
        <p14:creationId xmlns:p14="http://schemas.microsoft.com/office/powerpoint/2010/main" val="1974010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310607" y="345989"/>
            <a:ext cx="7715250" cy="1143000"/>
          </a:xfrm>
        </p:spPr>
        <p:txBody>
          <a:bodyPr/>
          <a:lstStyle/>
          <a:p>
            <a:pPr algn="ctr" eaLnBrk="1" hangingPunct="1"/>
            <a:r>
              <a:rPr lang="en-GB" altLang="en-US" sz="4000" b="1" dirty="0">
                <a:latin typeface="Trebuchet MS" panose="020B0603020202020204" pitchFamily="34" charset="0"/>
                <a:cs typeface="Arial" panose="020B0604020202020204" pitchFamily="34" charset="0"/>
              </a:rPr>
              <a:t>What is ‘news’ ?</a:t>
            </a:r>
          </a:p>
        </p:txBody>
      </p:sp>
      <p:sp>
        <p:nvSpPr>
          <p:cNvPr id="26627" name="Rectangle 3"/>
          <p:cNvSpPr>
            <a:spLocks noGrp="1" noChangeArrowheads="1"/>
          </p:cNvSpPr>
          <p:nvPr>
            <p:ph idx="1"/>
          </p:nvPr>
        </p:nvSpPr>
        <p:spPr>
          <a:xfrm>
            <a:off x="2855914" y="1052513"/>
            <a:ext cx="6624637" cy="4392612"/>
          </a:xfrm>
        </p:spPr>
        <p:txBody>
          <a:bodyPr/>
          <a:lstStyle/>
          <a:p>
            <a:pPr indent="0">
              <a:buNone/>
            </a:pPr>
            <a:r>
              <a:rPr lang="en-GB" altLang="en-US" dirty="0">
                <a:solidFill>
                  <a:srgbClr val="6600CC"/>
                </a:solidFill>
              </a:rPr>
              <a:t>	</a:t>
            </a:r>
          </a:p>
          <a:p>
            <a:pPr marL="685800" indent="-457200"/>
            <a:r>
              <a:rPr lang="en-GB" altLang="en-US" dirty="0" smtClean="0">
                <a:latin typeface="Trebuchet MS" panose="020B0603020202020204" pitchFamily="34" charset="0"/>
              </a:rPr>
              <a:t>News is NOT:</a:t>
            </a:r>
          </a:p>
          <a:p>
            <a:pPr lvl="1"/>
            <a:r>
              <a:rPr lang="en-GB" altLang="en-US" sz="2800" dirty="0" smtClean="0"/>
              <a:t>  Normal</a:t>
            </a:r>
          </a:p>
          <a:p>
            <a:pPr lvl="1"/>
            <a:r>
              <a:rPr lang="en-GB" altLang="en-US" sz="2800" dirty="0" smtClean="0"/>
              <a:t>  Everyday happenings</a:t>
            </a:r>
          </a:p>
          <a:p>
            <a:pPr lvl="1"/>
            <a:endParaRPr lang="en-GB" altLang="en-US" sz="2800" dirty="0" smtClean="0"/>
          </a:p>
          <a:p>
            <a:pPr lvl="1"/>
            <a:r>
              <a:rPr lang="en-GB" altLang="en-US" sz="2800" dirty="0"/>
              <a:t>News IS:</a:t>
            </a:r>
          </a:p>
          <a:p>
            <a:pPr lvl="1"/>
            <a:r>
              <a:rPr lang="en-GB" altLang="en-US" sz="2800" dirty="0" smtClean="0"/>
              <a:t>  Fast-moving</a:t>
            </a:r>
          </a:p>
          <a:p>
            <a:pPr lvl="1"/>
            <a:r>
              <a:rPr lang="en-GB" altLang="en-US" sz="2800" dirty="0" smtClean="0"/>
              <a:t>  Changeable</a:t>
            </a:r>
          </a:p>
          <a:p>
            <a:pPr lvl="1"/>
            <a:r>
              <a:rPr lang="en-GB" altLang="en-US" sz="2800" dirty="0" smtClean="0"/>
              <a:t>  Topical</a:t>
            </a:r>
          </a:p>
        </p:txBody>
      </p:sp>
    </p:spTree>
    <p:extLst>
      <p:ext uri="{BB962C8B-B14F-4D97-AF65-F5344CB8AC3E}">
        <p14:creationId xmlns:p14="http://schemas.microsoft.com/office/powerpoint/2010/main" val="2348278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anim calcmode="lin" valueType="num">
                                      <p:cBhvr additive="base">
                                        <p:cTn id="7" dur="30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6627">
                                            <p:txEl>
                                              <p:pRg st="6" end="6"/>
                                            </p:txEl>
                                          </p:spTgt>
                                        </p:tgtEl>
                                        <p:attrNameLst>
                                          <p:attrName>style.visibility</p:attrName>
                                        </p:attrNameLst>
                                      </p:cBhvr>
                                      <p:to>
                                        <p:strVal val="visible"/>
                                      </p:to>
                                    </p:set>
                                    <p:anim calcmode="lin" valueType="num">
                                      <p:cBhvr additive="base">
                                        <p:cTn id="13" dur="500" fill="hold"/>
                                        <p:tgtEl>
                                          <p:spTgt spid="26627">
                                            <p:txEl>
                                              <p:pRg st="6" end="6"/>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627">
                                            <p:txEl>
                                              <p:pRg st="6" end="6"/>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2" fill="hold" nodeType="afterEffect">
                                  <p:stCondLst>
                                    <p:cond delay="0"/>
                                  </p:stCondLst>
                                  <p:childTnLst>
                                    <p:set>
                                      <p:cBhvr>
                                        <p:cTn id="17" dur="1" fill="hold">
                                          <p:stCondLst>
                                            <p:cond delay="0"/>
                                          </p:stCondLst>
                                        </p:cTn>
                                        <p:tgtEl>
                                          <p:spTgt spid="26627">
                                            <p:txEl>
                                              <p:pRg st="7" end="7"/>
                                            </p:txEl>
                                          </p:spTgt>
                                        </p:tgtEl>
                                        <p:attrNameLst>
                                          <p:attrName>style.visibility</p:attrName>
                                        </p:attrNameLst>
                                      </p:cBhvr>
                                      <p:to>
                                        <p:strVal val="visible"/>
                                      </p:to>
                                    </p:set>
                                    <p:anim calcmode="lin" valueType="num">
                                      <p:cBhvr additive="base">
                                        <p:cTn id="18" dur="500" fill="hold"/>
                                        <p:tgtEl>
                                          <p:spTgt spid="26627">
                                            <p:txEl>
                                              <p:pRg st="7" end="7"/>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6627">
                                            <p:txEl>
                                              <p:pRg st="7" end="7"/>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000"/>
                            </p:stCondLst>
                            <p:childTnLst>
                              <p:par>
                                <p:cTn id="21" presetID="2" presetClass="entr" presetSubtype="2" fill="hold" nodeType="afterEffect">
                                  <p:stCondLst>
                                    <p:cond delay="0"/>
                                  </p:stCondLst>
                                  <p:childTnLst>
                                    <p:set>
                                      <p:cBhvr>
                                        <p:cTn id="22" dur="1" fill="hold">
                                          <p:stCondLst>
                                            <p:cond delay="0"/>
                                          </p:stCondLst>
                                        </p:cTn>
                                        <p:tgtEl>
                                          <p:spTgt spid="26627">
                                            <p:txEl>
                                              <p:pRg st="8" end="8"/>
                                            </p:txEl>
                                          </p:spTgt>
                                        </p:tgtEl>
                                        <p:attrNameLst>
                                          <p:attrName>style.visibility</p:attrName>
                                        </p:attrNameLst>
                                      </p:cBhvr>
                                      <p:to>
                                        <p:strVal val="visible"/>
                                      </p:to>
                                    </p:set>
                                    <p:anim calcmode="lin" valueType="num">
                                      <p:cBhvr additive="base">
                                        <p:cTn id="23" dur="500" fill="hold"/>
                                        <p:tgtEl>
                                          <p:spTgt spid="26627">
                                            <p:txEl>
                                              <p:pRg st="8" end="8"/>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662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351088" y="260350"/>
            <a:ext cx="7715250" cy="1143000"/>
          </a:xfrm>
        </p:spPr>
        <p:txBody>
          <a:bodyPr/>
          <a:lstStyle/>
          <a:p>
            <a:pPr algn="ctr" eaLnBrk="1" hangingPunct="1"/>
            <a:r>
              <a:rPr lang="en-GB" altLang="en-US" sz="4000" b="1" dirty="0">
                <a:latin typeface="Trebuchet MS" panose="020B0603020202020204" pitchFamily="34" charset="0"/>
                <a:cs typeface="Arial" panose="020B0604020202020204" pitchFamily="34" charset="0"/>
              </a:rPr>
              <a:t>Or…</a:t>
            </a:r>
          </a:p>
        </p:txBody>
      </p:sp>
      <p:sp>
        <p:nvSpPr>
          <p:cNvPr id="30723" name="Rectangle 3"/>
          <p:cNvSpPr>
            <a:spLocks noGrp="1" noChangeArrowheads="1"/>
          </p:cNvSpPr>
          <p:nvPr>
            <p:ph idx="1"/>
          </p:nvPr>
        </p:nvSpPr>
        <p:spPr>
          <a:xfrm>
            <a:off x="2424114" y="1628776"/>
            <a:ext cx="7488237" cy="3313113"/>
          </a:xfrm>
        </p:spPr>
        <p:txBody>
          <a:bodyPr/>
          <a:lstStyle/>
          <a:p>
            <a:pPr algn="l" eaLnBrk="1" hangingPunct="1">
              <a:buFontTx/>
              <a:buNone/>
            </a:pPr>
            <a:r>
              <a:rPr lang="en-GB" altLang="en-US" dirty="0">
                <a:latin typeface="Trebuchet MS" panose="020B0603020202020204" pitchFamily="34" charset="0"/>
              </a:rPr>
              <a:t>‘Dog Bites Man’</a:t>
            </a:r>
          </a:p>
          <a:p>
            <a:pPr algn="l" eaLnBrk="1" hangingPunct="1">
              <a:buFontTx/>
              <a:buNone/>
            </a:pPr>
            <a:r>
              <a:rPr lang="en-GB" altLang="en-US" dirty="0">
                <a:latin typeface="Trebuchet MS" panose="020B0603020202020204" pitchFamily="34" charset="0"/>
              </a:rPr>
              <a:t>			is not news…</a:t>
            </a:r>
          </a:p>
          <a:p>
            <a:pPr algn="l" eaLnBrk="1" hangingPunct="1">
              <a:buFontTx/>
              <a:buNone/>
            </a:pPr>
            <a:endParaRPr lang="en-GB" altLang="en-US" dirty="0">
              <a:latin typeface="Trebuchet MS" panose="020B0603020202020204" pitchFamily="34" charset="0"/>
            </a:endParaRPr>
          </a:p>
          <a:p>
            <a:pPr algn="l" eaLnBrk="1" hangingPunct="1">
              <a:buFontTx/>
              <a:buNone/>
            </a:pPr>
            <a:r>
              <a:rPr lang="en-GB" altLang="en-US" dirty="0">
                <a:latin typeface="Trebuchet MS" panose="020B0603020202020204" pitchFamily="34" charset="0"/>
              </a:rPr>
              <a:t>				‘Man Bites Dog’</a:t>
            </a:r>
          </a:p>
          <a:p>
            <a:pPr algn="l" eaLnBrk="1" hangingPunct="1">
              <a:buFontTx/>
              <a:buNone/>
            </a:pPr>
            <a:r>
              <a:rPr lang="en-GB" altLang="en-US" dirty="0">
                <a:latin typeface="Trebuchet MS" panose="020B0603020202020204" pitchFamily="34" charset="0"/>
              </a:rPr>
              <a:t>					certainly is!</a:t>
            </a:r>
          </a:p>
        </p:txBody>
      </p:sp>
    </p:spTree>
    <p:extLst>
      <p:ext uri="{BB962C8B-B14F-4D97-AF65-F5344CB8AC3E}">
        <p14:creationId xmlns:p14="http://schemas.microsoft.com/office/powerpoint/2010/main" val="1279873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30723">
                                            <p:txEl>
                                              <p:pRg st="3" end="3"/>
                                            </p:txEl>
                                          </p:spTgt>
                                        </p:tgtEl>
                                        <p:attrNameLst>
                                          <p:attrName>style.visibility</p:attrName>
                                        </p:attrNameLst>
                                      </p:cBhvr>
                                      <p:to>
                                        <p:strVal val="visible"/>
                                      </p:to>
                                    </p:set>
                                    <p:anim calcmode="lin" valueType="num">
                                      <p:cBhvr additive="base">
                                        <p:cTn id="7" dur="500" fill="hold"/>
                                        <p:tgtEl>
                                          <p:spTgt spid="30723">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723">
                                            <p:txEl>
                                              <p:pRg st="3" end="3"/>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30723">
                                            <p:txEl>
                                              <p:pRg st="4" end="4"/>
                                            </p:txEl>
                                          </p:spTgt>
                                        </p:tgtEl>
                                        <p:attrNameLst>
                                          <p:attrName>style.visibility</p:attrName>
                                        </p:attrNameLst>
                                      </p:cBhvr>
                                      <p:to>
                                        <p:strVal val="visible"/>
                                      </p:to>
                                    </p:set>
                                    <p:anim calcmode="lin" valueType="num">
                                      <p:cBhvr additive="base">
                                        <p:cTn id="12" dur="500" fill="hold"/>
                                        <p:tgtEl>
                                          <p:spTgt spid="30723">
                                            <p:txEl>
                                              <p:pRg st="4" end="4"/>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07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1748</TotalTime>
  <Words>1073</Words>
  <Application>Microsoft Office PowerPoint</Application>
  <PresentationFormat>Widescreen</PresentationFormat>
  <Paragraphs>235</Paragraphs>
  <Slides>57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MS PGothic</vt:lpstr>
      <vt:lpstr>Arial</vt:lpstr>
      <vt:lpstr>Calibri</vt:lpstr>
      <vt:lpstr>Courier New</vt:lpstr>
      <vt:lpstr>Gill Sans</vt:lpstr>
      <vt:lpstr>Helvetica</vt:lpstr>
      <vt:lpstr>HGｺﾞｼｯｸM</vt:lpstr>
      <vt:lpstr>Trebuchet MS</vt:lpstr>
      <vt:lpstr>Office Theme</vt:lpstr>
      <vt:lpstr>Diocese of Southwark Press &amp; Communications</vt:lpstr>
      <vt:lpstr>PowerPoint Presentation</vt:lpstr>
      <vt:lpstr> Aim of the Session</vt:lpstr>
      <vt:lpstr>Deanery Survey</vt:lpstr>
      <vt:lpstr>Over to you</vt:lpstr>
      <vt:lpstr>Choosing the medium </vt:lpstr>
      <vt:lpstr>Traditional news </vt:lpstr>
      <vt:lpstr>What is ‘news’ ?</vt:lpstr>
      <vt:lpstr>Or…</vt:lpstr>
      <vt:lpstr>What is ‘news’?</vt:lpstr>
      <vt:lpstr>Getting the story noticed</vt:lpstr>
      <vt:lpstr>It’s a race</vt:lpstr>
      <vt:lpstr>Know the people</vt:lpstr>
      <vt:lpstr>Getting stories used </vt:lpstr>
      <vt:lpstr>Getting stories used</vt:lpstr>
      <vt:lpstr>What is the story?</vt:lpstr>
      <vt:lpstr>The News Release</vt:lpstr>
      <vt:lpstr>Writing a good Press Release</vt:lpstr>
      <vt:lpstr>Writing a good Press Release</vt:lpstr>
      <vt:lpstr>Not like this….</vt:lpstr>
      <vt:lpstr>But like this!</vt:lpstr>
      <vt:lpstr>Writing a good Press Release</vt:lpstr>
      <vt:lpstr>Notes for Editors </vt:lpstr>
      <vt:lpstr>PowerPoint Presentation</vt:lpstr>
      <vt:lpstr>PowerPoint Presentation</vt:lpstr>
      <vt:lpstr>Websites</vt:lpstr>
      <vt:lpstr>PowerPoint Presentation</vt:lpstr>
      <vt:lpstr>PowerPoint Presentation</vt:lpstr>
      <vt:lpstr>PowerPoint Presentation</vt:lpstr>
      <vt:lpstr>PowerPoint Presentation</vt:lpstr>
      <vt:lpstr>PowerPoint Presentation</vt:lpstr>
      <vt:lpstr>Southwark’s media presence</vt:lpstr>
      <vt:lpstr>Southwark’s media presence</vt:lpstr>
      <vt:lpstr>Blogging and tweeting</vt:lpstr>
      <vt:lpstr>Twitter</vt:lpstr>
      <vt:lpstr>PowerPoint Presentation</vt:lpstr>
      <vt:lpstr>PowerPoint Presentation</vt:lpstr>
      <vt:lpstr>PowerPoint Presentation</vt:lpstr>
      <vt:lpstr>Facebook</vt:lpstr>
      <vt:lpstr>Think of it this way</vt:lpstr>
      <vt:lpstr>PowerPoint Presentation</vt:lpstr>
      <vt:lpstr>Instagram</vt:lpstr>
      <vt:lpstr>tweetdeck.twitter.com</vt:lpstr>
      <vt:lpstr>canva.com</vt:lpstr>
      <vt:lpstr>bitly.com</vt:lpstr>
      <vt:lpstr>smallpdf.com</vt:lpstr>
      <vt:lpstr>resizemyimg.com</vt:lpstr>
      <vt:lpstr>wetransfer.com</vt:lpstr>
      <vt:lpstr>pexels.com</vt:lpstr>
      <vt:lpstr>unsplash.com</vt:lpstr>
      <vt:lpstr>pixabay.com</vt:lpstr>
      <vt:lpstr>gratisography.com</vt:lpstr>
      <vt:lpstr>isorepublic.com</vt:lpstr>
      <vt:lpstr>Dealing with bad news</vt:lpstr>
      <vt:lpstr>Firstly – don’t panic! Alert your Diocesan Communications Team</vt:lpstr>
      <vt:lpstr>Don’t allow yourself to be bullied</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Highwood</dc:creator>
  <cp:lastModifiedBy>Daniel Stone</cp:lastModifiedBy>
  <cp:revision>70</cp:revision>
  <cp:lastPrinted>2019-01-22T11:13:25Z</cp:lastPrinted>
  <dcterms:created xsi:type="dcterms:W3CDTF">2018-10-12T14:28:10Z</dcterms:created>
  <dcterms:modified xsi:type="dcterms:W3CDTF">2019-04-23T16:18:08Z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-1250392597</vt:i4>
  </property>
  <property fmtid="{D5CDD505-2E9C-101B-9397-08002B2CF9AE}" pid="3" name="_NewReviewCycle">
    <vt:lpwstr/>
  </property>
  <property fmtid="{D5CDD505-2E9C-101B-9397-08002B2CF9AE}" pid="4" name="_EmailSubject">
    <vt:lpwstr>Richmond &amp; Barnes  </vt:lpwstr>
  </property>
  <property fmtid="{D5CDD505-2E9C-101B-9397-08002B2CF9AE}" pid="5" name="_AuthorEmail">
    <vt:lpwstr>wendy.robins@southwark.anglican.org</vt:lpwstr>
  </property>
  <property fmtid="{D5CDD505-2E9C-101B-9397-08002B2CF9AE}" pid="6" name="_AuthorEmailDisplayName">
    <vt:lpwstr>Wendy Robins</vt:lpwstr>
  </property>
  <property fmtid="{D5CDD505-2E9C-101B-9397-08002B2CF9AE}" pid="7" name="_PreviousAdHocReviewCycleID">
    <vt:i4>-39130847</vt:i4>
  </property>
</Properties>
</file>