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4"/>
  </p:sldMasterIdLst>
  <p:notesMasterIdLst>
    <p:notesMasterId r:id="rId14"/>
  </p:notesMasterIdLst>
  <p:sldIdLst>
    <p:sldId id="256" r:id="rId5"/>
    <p:sldId id="286" r:id="rId6"/>
    <p:sldId id="257" r:id="rId7"/>
    <p:sldId id="273" r:id="rId8"/>
    <p:sldId id="284" r:id="rId9"/>
    <p:sldId id="275" r:id="rId10"/>
    <p:sldId id="285" r:id="rId11"/>
    <p:sldId id="287" r:id="rId12"/>
    <p:sldId id="274" r:id="rId13"/>
  </p:sldIdLst>
  <p:sldSz cx="9144000" cy="6858000" type="screen4x3"/>
  <p:notesSz cx="6858000" cy="2628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Falk" initials="MF" lastIdx="1" clrIdx="0">
    <p:extLst>
      <p:ext uri="{19B8F6BF-5375-455C-9EA6-DF929625EA0E}">
        <p15:presenceInfo xmlns:p15="http://schemas.microsoft.com/office/powerpoint/2012/main" userId="S::matthew@glassdoor.org.uk::32c9fdb8-3928-4f26-ac1e-cce104b9e2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1A3DA-A452-7B46-9AA4-2B73CDE41212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AA293-5467-5E4F-A0FF-4609D5ED5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6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54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FOI request: 45,000 at risk, 90,000 lost housing, unemployment at 4.8% and rising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49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9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AA293-5467-5E4F-A0FF-4609D5ED58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1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880879" y="5843871"/>
            <a:ext cx="153674" cy="19154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5453464" y="3187886"/>
            <a:ext cx="152503" cy="72285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6200" y="6406196"/>
            <a:ext cx="1826661" cy="457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19440" y="5171440"/>
            <a:ext cx="1315721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fld id="{841EF99C-441C-464A-B389-130D5BD2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fld id="{841EF99C-441C-464A-B389-130D5BD21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7914640" y="5572759"/>
            <a:ext cx="1315721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41EF99C-441C-464A-B389-130D5BD213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300FDB1-F325-9C46-A96E-DA2180D6B0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761146" y="5963601"/>
            <a:ext cx="142877" cy="16651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333148" y="3056773"/>
            <a:ext cx="142875" cy="74788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970F4D-DC3C-154E-B55F-CA389A6C5EA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372951" y="6410798"/>
            <a:ext cx="1596889" cy="1980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assdoor.org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lassdoor.org.uk/top-ten-ways-to-make-a-difference-this-christmas" TargetMode="External"/><Relationship Id="rId4" Type="http://schemas.openxmlformats.org/officeDocument/2006/relationships/hyperlink" Target="mailto:info@glassdoor.org.u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8F3A73B-6263-A044-9611-254CE5D99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49607"/>
            <a:ext cx="7772400" cy="4036511"/>
          </a:xfrm>
        </p:spPr>
        <p:txBody>
          <a:bodyPr/>
          <a:lstStyle/>
          <a:p>
            <a:r>
              <a:rPr lang="en-GB" sz="7000" dirty="0">
                <a:solidFill>
                  <a:schemeClr val="bg2"/>
                </a:solidFill>
              </a:rPr>
              <a:t>Richmond &amp; Barnes Deanery </a:t>
            </a:r>
            <a:r>
              <a:rPr lang="en-US" sz="7000" dirty="0">
                <a:solidFill>
                  <a:schemeClr val="bg2"/>
                </a:solidFill>
              </a:rPr>
              <a:t>open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4068"/>
            <a:ext cx="7297615" cy="1800478"/>
          </a:xfrm>
        </p:spPr>
        <p:txBody>
          <a:bodyPr>
            <a:normAutofit/>
          </a:bodyPr>
          <a:lstStyle/>
          <a:p>
            <a:r>
              <a:rPr lang="en-US" dirty="0"/>
              <a:t>ADAPTING TO MEET THE NEEDS OF LOCAL ROUGH SLEEPERS in THE NEW COVID-19 WORLD </a:t>
            </a:r>
          </a:p>
          <a:p>
            <a:endParaRPr lang="en-US" dirty="0"/>
          </a:p>
          <a:p>
            <a:r>
              <a:rPr lang="en-US" dirty="0"/>
              <a:t>26 November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D286D-58F3-F14D-953C-5D35EE970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402" y="5736659"/>
            <a:ext cx="2774447" cy="3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0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420207-392D-407A-AB4E-8FF63249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46" t="5888" b="2090"/>
          <a:stretch/>
        </p:blipFill>
        <p:spPr>
          <a:xfrm>
            <a:off x="389436" y="560495"/>
            <a:ext cx="3998972" cy="2638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B9ECB2-A145-4C3E-BD9E-B6F0163498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5"/>
          <a:stretch/>
        </p:blipFill>
        <p:spPr>
          <a:xfrm>
            <a:off x="389436" y="3417979"/>
            <a:ext cx="3998972" cy="2782587"/>
          </a:xfrm>
          <a:prstGeom prst="rect">
            <a:avLst/>
          </a:prstGeom>
        </p:spPr>
      </p:pic>
      <p:pic>
        <p:nvPicPr>
          <p:cNvPr id="7" name="Picture 6" descr="A picture containing table, decorated&#10;&#10;Description automatically generated">
            <a:extLst>
              <a:ext uri="{FF2B5EF4-FFF2-40B4-BE49-F238E27FC236}">
                <a16:creationId xmlns:a16="http://schemas.microsoft.com/office/drawing/2014/main" id="{92E3C905-5FF5-4391-A847-0822A71A7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3" r="3833"/>
          <a:stretch/>
        </p:blipFill>
        <p:spPr>
          <a:xfrm>
            <a:off x="4596174" y="3417979"/>
            <a:ext cx="3854825" cy="2782586"/>
          </a:xfrm>
          <a:prstGeom prst="rect">
            <a:avLst/>
          </a:prstGeom>
        </p:spPr>
      </p:pic>
      <p:pic>
        <p:nvPicPr>
          <p:cNvPr id="9" name="Picture 8" descr="A picture containing indoor, ceiling, table&#10;&#10;Description automatically generated">
            <a:extLst>
              <a:ext uri="{FF2B5EF4-FFF2-40B4-BE49-F238E27FC236}">
                <a16:creationId xmlns:a16="http://schemas.microsoft.com/office/drawing/2014/main" id="{1A778AFF-649D-4F9B-B195-783FC150F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20" r="7612"/>
          <a:stretch/>
        </p:blipFill>
        <p:spPr>
          <a:xfrm>
            <a:off x="4596175" y="560494"/>
            <a:ext cx="3854824" cy="263856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82A22BC-119F-4E78-AE6A-E1B8EDD2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583" y="2950590"/>
            <a:ext cx="2524634" cy="63053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9227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6725920" cy="955449"/>
          </a:xfrm>
        </p:spPr>
        <p:txBody>
          <a:bodyPr>
            <a:normAutofit/>
          </a:bodyPr>
          <a:lstStyle/>
          <a:p>
            <a:r>
              <a:rPr lang="en-US" dirty="0"/>
              <a:t>WHAT  we  will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0457"/>
            <a:ext cx="8394569" cy="413532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/>
              <a:t>About Glass Door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Current situation for people experiencing street homelessness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Adapting our services to meet need and manage risk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How you can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0" dirty="0"/>
              <a:t>Any questions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59061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6725920" cy="961571"/>
          </a:xfrm>
        </p:spPr>
        <p:txBody>
          <a:bodyPr>
            <a:normAutofit/>
          </a:bodyPr>
          <a:lstStyle/>
          <a:p>
            <a:r>
              <a:rPr lang="en-US" dirty="0"/>
              <a:t>ABOUT GLASS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026"/>
            <a:ext cx="8149472" cy="241328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20+ years’ experience providing night shelters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Richmond circuit since early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2019-20: 170 spaces per night in 5 shelter circuits, 829 guests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Year-round casework: tailored advice, advocacy and practical assistance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Partnerships with day </a:t>
            </a:r>
            <a:r>
              <a:rPr lang="en-US" sz="2400" b="0" dirty="0" err="1"/>
              <a:t>centres</a:t>
            </a:r>
            <a:r>
              <a:rPr lang="en-US" sz="2400" b="0" dirty="0"/>
              <a:t> – the Vineyard in Richmond</a:t>
            </a:r>
          </a:p>
        </p:txBody>
      </p:sp>
      <p:pic>
        <p:nvPicPr>
          <p:cNvPr id="7" name="Picture 6" descr="A group of people standing in front of a plate of food&#10;&#10;Description automatically generated">
            <a:extLst>
              <a:ext uri="{FF2B5EF4-FFF2-40B4-BE49-F238E27FC236}">
                <a16:creationId xmlns:a16="http://schemas.microsoft.com/office/drawing/2014/main" id="{46B3611B-7844-40F9-BD45-B450AE20B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13092" b="2"/>
          <a:stretch/>
        </p:blipFill>
        <p:spPr>
          <a:xfrm>
            <a:off x="287518" y="4430599"/>
            <a:ext cx="2094779" cy="1866086"/>
          </a:xfrm>
          <a:prstGeom prst="rect">
            <a:avLst/>
          </a:prstGeom>
        </p:spPr>
      </p:pic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22985450-34BF-44D6-81B8-21941BDCF1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95" y="4430599"/>
            <a:ext cx="2798779" cy="18660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348C98-25BA-49E8-A82C-A3F931B75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t="8989" r="6167" b="3"/>
          <a:stretch/>
        </p:blipFill>
        <p:spPr bwMode="auto">
          <a:xfrm>
            <a:off x="5489525" y="4430599"/>
            <a:ext cx="3387190" cy="186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9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6725920" cy="961571"/>
          </a:xfrm>
        </p:spPr>
        <p:txBody>
          <a:bodyPr>
            <a:normAutofit/>
          </a:bodyPr>
          <a:lstStyle/>
          <a:p>
            <a:r>
              <a:rPr lang="en-US" dirty="0"/>
              <a:t>CURRENT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618"/>
            <a:ext cx="7620000" cy="437356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“Everyone in” provided opportunities for many</a:t>
            </a:r>
          </a:p>
          <a:p>
            <a:pPr marL="800100" lvl="1" indent="-342900"/>
            <a:r>
              <a:rPr lang="en-US" sz="2400" dirty="0"/>
              <a:t>Currently</a:t>
            </a:r>
            <a:r>
              <a:rPr lang="en-US" sz="2400" b="0" dirty="0"/>
              <a:t> no “Everyone In 2” planned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Challenges of lockdown: </a:t>
            </a:r>
          </a:p>
          <a:p>
            <a:pPr marL="800100" lvl="1" indent="-342900"/>
            <a:r>
              <a:rPr lang="en-US" sz="2400" dirty="0"/>
              <a:t>Nowhere to “stay home” / stay safe / self-isolate</a:t>
            </a:r>
          </a:p>
          <a:p>
            <a:pPr marL="800100" lvl="1" indent="-342900"/>
            <a:r>
              <a:rPr lang="en-US" sz="2400" dirty="0"/>
              <a:t>Many services closed or reduced hours</a:t>
            </a:r>
          </a:p>
          <a:p>
            <a:pPr marL="800100" lvl="1" indent="-342900"/>
            <a:r>
              <a:rPr lang="en-US" sz="2400" dirty="0"/>
              <a:t>No access to food, water, toilets, showers, electricity</a:t>
            </a:r>
          </a:p>
          <a:p>
            <a:pPr marL="800100" lvl="1" indent="-342900"/>
            <a:r>
              <a:rPr lang="en-US" sz="2400" dirty="0"/>
              <a:t>Communal air spaces (= night shelters) disallowed</a:t>
            </a:r>
            <a:endParaRPr lang="en-US" sz="24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Economic impact of COVID-19:</a:t>
            </a:r>
          </a:p>
          <a:p>
            <a:pPr marL="800100" lvl="1" indent="-342900"/>
            <a:r>
              <a:rPr lang="en-US" sz="2400" dirty="0"/>
              <a:t>People losing jobs and houses already</a:t>
            </a:r>
          </a:p>
          <a:p>
            <a:pPr marL="800100" lvl="1" indent="-342900"/>
            <a:r>
              <a:rPr lang="en-US" sz="2400" b="0" dirty="0"/>
              <a:t>Worst is yet to come</a:t>
            </a:r>
          </a:p>
          <a:p>
            <a:pPr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912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842"/>
            <a:ext cx="6596743" cy="982299"/>
          </a:xfrm>
        </p:spPr>
        <p:txBody>
          <a:bodyPr>
            <a:normAutofit/>
          </a:bodyPr>
          <a:lstStyle/>
          <a:p>
            <a:r>
              <a:rPr lang="en-US" dirty="0" err="1"/>
              <a:t>ADaPTING</a:t>
            </a:r>
            <a:r>
              <a:rPr lang="en-US" dirty="0"/>
              <a:t> TO MEET NEEDs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4686"/>
            <a:ext cx="8178801" cy="503645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Early engagement with:</a:t>
            </a:r>
          </a:p>
          <a:p>
            <a:pPr marL="800100" lvl="1" indent="-342900"/>
            <a:r>
              <a:rPr lang="en-US" sz="2200" dirty="0"/>
              <a:t>Greater London Authority/MHCLG/ Housing Justice</a:t>
            </a:r>
          </a:p>
          <a:p>
            <a:pPr marL="800100" lvl="1" indent="-342900"/>
            <a:r>
              <a:rPr lang="en-US" sz="2400" dirty="0"/>
              <a:t>Partner churches and volunteers </a:t>
            </a:r>
          </a:p>
          <a:p>
            <a:pPr marL="800100" lvl="1" indent="-342900"/>
            <a:r>
              <a:rPr lang="en-US" sz="2400" dirty="0"/>
              <a:t>Supportive </a:t>
            </a:r>
            <a:r>
              <a:rPr lang="en-US" sz="2400" dirty="0" err="1"/>
              <a:t>organisations</a:t>
            </a:r>
            <a:r>
              <a:rPr lang="en-US" sz="2400" dirty="0"/>
              <a:t> – hotel chains, schools </a:t>
            </a:r>
            <a:r>
              <a:rPr lang="en-US" sz="2400" dirty="0" err="1"/>
              <a:t>etc</a:t>
            </a:r>
            <a:endParaRPr lang="en-US" sz="2400" dirty="0"/>
          </a:p>
          <a:p>
            <a:pPr marL="800100" lvl="1" indent="-342900"/>
            <a:r>
              <a:rPr lang="en-US" sz="2400" dirty="0"/>
              <a:t>Guests!</a:t>
            </a:r>
          </a:p>
          <a:p>
            <a:pPr marL="800100" lvl="1" indent="-34290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Consultation with public health re COVID-19 safety</a:t>
            </a:r>
          </a:p>
          <a:p>
            <a:pPr marL="800100" lvl="1" indent="-342900"/>
            <a:r>
              <a:rPr lang="en-US" sz="2400" dirty="0"/>
              <a:t>Limited numbers of guests and volunteers</a:t>
            </a:r>
          </a:p>
          <a:p>
            <a:pPr marL="800100" lvl="1" indent="-342900"/>
            <a:r>
              <a:rPr lang="en-US" sz="2400" b="0" dirty="0"/>
              <a:t>COVID-safe practices across all services</a:t>
            </a:r>
          </a:p>
          <a:p>
            <a:pPr marL="800100" lvl="1" indent="-342900"/>
            <a:r>
              <a:rPr lang="en-US" sz="2400" dirty="0"/>
              <a:t>Access to rapid pathways for symptomatic guests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28485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842"/>
            <a:ext cx="6596743" cy="982299"/>
          </a:xfrm>
        </p:spPr>
        <p:txBody>
          <a:bodyPr>
            <a:normAutofit/>
          </a:bodyPr>
          <a:lstStyle/>
          <a:p>
            <a:r>
              <a:rPr lang="en-US" dirty="0" err="1"/>
              <a:t>ADaPTING</a:t>
            </a:r>
            <a:r>
              <a:rPr lang="en-US" dirty="0"/>
              <a:t> TO MEET NEEDs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4686"/>
            <a:ext cx="8178801" cy="503645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Re-imagination of our winter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Community Dinner Service in church venues</a:t>
            </a:r>
          </a:p>
          <a:p>
            <a:pPr marL="800100" lvl="1" indent="-342900"/>
            <a:r>
              <a:rPr lang="en-US" sz="2200" dirty="0"/>
              <a:t>1-2 venues in each existing borough</a:t>
            </a:r>
          </a:p>
          <a:p>
            <a:pPr marL="800100" lvl="1" indent="-342900"/>
            <a:r>
              <a:rPr lang="en-US" sz="2200" dirty="0"/>
              <a:t>Up to 120 guests each night</a:t>
            </a:r>
          </a:p>
          <a:p>
            <a:pPr marL="800100" lvl="1" indent="-342900"/>
            <a:r>
              <a:rPr lang="en-US" sz="2200" dirty="0"/>
              <a:t>Seven nights a week at the Vineyard Community Centre</a:t>
            </a:r>
          </a:p>
          <a:p>
            <a:pPr lvl="1" indent="0">
              <a:buNone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hostels in Paddington/Victoria</a:t>
            </a:r>
          </a:p>
          <a:p>
            <a:pPr marL="800100" lvl="1" indent="-342900"/>
            <a:r>
              <a:rPr lang="en-US" sz="2400" b="0" dirty="0"/>
              <a:t>Capacity for 92 guests each night</a:t>
            </a:r>
          </a:p>
          <a:p>
            <a:pPr marL="800100" lvl="1" indent="-342900"/>
            <a:r>
              <a:rPr lang="en-US" sz="2400" b="0" dirty="0"/>
              <a:t>Self-contained bedrooms</a:t>
            </a:r>
          </a:p>
          <a:p>
            <a:pPr marL="800100" lvl="1" indent="-342900"/>
            <a:r>
              <a:rPr lang="en-US" sz="2400" b="0" dirty="0"/>
              <a:t>Bathrooms shared by pair or small cluster (max 4)</a:t>
            </a:r>
          </a:p>
          <a:p>
            <a:pPr marL="800100" lvl="1" indent="-342900"/>
            <a:r>
              <a:rPr lang="en-US" sz="2400" b="0" dirty="0"/>
              <a:t>Three meals a day provided</a:t>
            </a:r>
          </a:p>
          <a:p>
            <a:pPr marL="800100" lvl="1" indent="-342900"/>
            <a:r>
              <a:rPr lang="en-US" sz="2400" b="0" dirty="0"/>
              <a:t>24/7 staff presence</a:t>
            </a:r>
          </a:p>
          <a:p>
            <a:pPr marL="800100" lvl="1" indent="-342900"/>
            <a:r>
              <a:rPr lang="en-US" sz="2400" b="0" dirty="0"/>
              <a:t>Hostel caseworkers on site 5 days a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20868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9842"/>
            <a:ext cx="8865910" cy="982299"/>
          </a:xfrm>
        </p:spPr>
        <p:txBody>
          <a:bodyPr>
            <a:normAutofit/>
          </a:bodyPr>
          <a:lstStyle/>
          <a:p>
            <a:r>
              <a:rPr lang="en-US" dirty="0"/>
              <a:t>WAYS TO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4686"/>
            <a:ext cx="8178801" cy="5036457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Promote our services to people sleeping rough</a:t>
            </a:r>
          </a:p>
          <a:p>
            <a:pPr marL="800100" lvl="1" indent="-342900"/>
            <a:r>
              <a:rPr lang="en-US" sz="2400" dirty="0"/>
              <a:t>Service hotline: </a:t>
            </a:r>
            <a:r>
              <a:rPr lang="en-GB" dirty="0"/>
              <a:t>0208 </a:t>
            </a:r>
            <a:r>
              <a:rPr lang="en-GB" sz="2400" dirty="0"/>
              <a:t>0166 838 or </a:t>
            </a:r>
            <a:r>
              <a:rPr lang="en-GB" sz="2400" dirty="0">
                <a:hlinkClick r:id="rId3"/>
              </a:rPr>
              <a:t>www.glassdoor.org.uk</a:t>
            </a:r>
            <a:endParaRPr lang="en-US" sz="2400" dirty="0"/>
          </a:p>
          <a:p>
            <a:pPr marL="800100" lvl="1" indent="-342900"/>
            <a:r>
              <a:rPr lang="en-US" sz="2400" dirty="0"/>
              <a:t>Leaflets – request via </a:t>
            </a:r>
            <a:r>
              <a:rPr lang="en-US" sz="2400" dirty="0">
                <a:hlinkClick r:id="rId4"/>
              </a:rPr>
              <a:t>info@glassdoor.org.uk</a:t>
            </a:r>
            <a:endParaRPr lang="en-US" sz="2400" dirty="0"/>
          </a:p>
          <a:p>
            <a:pPr marL="800100" lvl="1" indent="-34290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Support our Christmas Appeal</a:t>
            </a:r>
          </a:p>
          <a:p>
            <a:pPr marL="800100" lvl="1" indent="-342900"/>
            <a:r>
              <a:rPr lang="en-US" sz="2200" dirty="0"/>
              <a:t>Sponsor or fundraise for “A Room at the Inn”</a:t>
            </a:r>
          </a:p>
          <a:p>
            <a:pPr marL="800100" lvl="1" indent="-34290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Ventures that support Glass Door</a:t>
            </a:r>
          </a:p>
          <a:p>
            <a:pPr marL="800100" lvl="1" indent="-342900"/>
            <a:r>
              <a:rPr lang="en-US" sz="2400" dirty="0"/>
              <a:t>Christmas cards or Christmas wreaths</a:t>
            </a:r>
          </a:p>
          <a:p>
            <a:pPr marL="800100" lvl="1" indent="-342900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Donate essential items</a:t>
            </a:r>
          </a:p>
          <a:p>
            <a:pPr marL="800100" lvl="1" indent="-342900"/>
            <a:r>
              <a:rPr lang="en-US" sz="2400" dirty="0"/>
              <a:t>Facemasks, books (</a:t>
            </a:r>
            <a:r>
              <a:rPr lang="en-US" sz="2400" dirty="0" err="1"/>
              <a:t>esp</a:t>
            </a:r>
            <a:r>
              <a:rPr lang="en-US" sz="2400" dirty="0"/>
              <a:t> other languages), toiletries, gifts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GB" sz="2400" dirty="0">
                <a:hlinkClick r:id="rId5"/>
              </a:rPr>
              <a:t>Top ten ways to make a difference this Christmas | Glass Door Homeless Charity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86087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392998"/>
            <a:ext cx="5791200" cy="1036002"/>
          </a:xfrm>
        </p:spPr>
        <p:txBody>
          <a:bodyPr>
            <a:normAutofit/>
          </a:bodyPr>
          <a:lstStyle/>
          <a:p>
            <a:r>
              <a:rPr lang="en-US" sz="540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701246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2">
      <a:dk1>
        <a:srgbClr val="000000"/>
      </a:dk1>
      <a:lt1>
        <a:srgbClr val="FFFFFF"/>
      </a:lt1>
      <a:dk2>
        <a:srgbClr val="642DBE"/>
      </a:dk2>
      <a:lt2>
        <a:srgbClr val="FF0023"/>
      </a:lt2>
      <a:accent1>
        <a:srgbClr val="868685"/>
      </a:accent1>
      <a:accent2>
        <a:srgbClr val="642DBE"/>
      </a:accent2>
      <a:accent3>
        <a:srgbClr val="00AA00"/>
      </a:accent3>
      <a:accent4>
        <a:srgbClr val="8064A2"/>
      </a:accent4>
      <a:accent5>
        <a:srgbClr val="4BACC6"/>
      </a:accent5>
      <a:accent6>
        <a:srgbClr val="FFE223"/>
      </a:accent6>
      <a:hlink>
        <a:srgbClr val="642DBE"/>
      </a:hlink>
      <a:folHlink>
        <a:srgbClr val="FF0023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 copy" id="{1234EB46-D3C0-BE4F-93DF-9138CB3740DC}" vid="{DB54E1C2-011B-CC4E-8F06-CF21E94E20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0718CBDC1AA84AB3FCC4CFE8251AB4" ma:contentTypeVersion="10" ma:contentTypeDescription="Create a new document." ma:contentTypeScope="" ma:versionID="b47121d30bbe32cc71eb8fbb8c580f53">
  <xsd:schema xmlns:xsd="http://www.w3.org/2001/XMLSchema" xmlns:xs="http://www.w3.org/2001/XMLSchema" xmlns:p="http://schemas.microsoft.com/office/2006/metadata/properties" xmlns:ns3="4a7e33b3-e7fb-4a1a-85c1-1099d4449ab4" xmlns:ns4="99ddd2b2-e85f-4d42-be3d-db733fc97cc5" targetNamespace="http://schemas.microsoft.com/office/2006/metadata/properties" ma:root="true" ma:fieldsID="cbdb732364ed4aaa11dcbca58119c68f" ns3:_="" ns4:_="">
    <xsd:import namespace="4a7e33b3-e7fb-4a1a-85c1-1099d4449ab4"/>
    <xsd:import namespace="99ddd2b2-e85f-4d42-be3d-db733fc97c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e33b3-e7fb-4a1a-85c1-1099d4449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dd2b2-e85f-4d42-be3d-db733fc97c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96BB57-82A0-4756-807B-9D2B40A4E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e33b3-e7fb-4a1a-85c1-1099d4449ab4"/>
    <ds:schemaRef ds:uri="99ddd2b2-e85f-4d42-be3d-db733fc97c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BD7E3C-97BB-46E2-8A81-EBBE6A4777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C80A8-4F9D-4BA6-AAE4-8072E39685E8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4a7e33b3-e7fb-4a1a-85c1-1099d4449ab4"/>
    <ds:schemaRef ds:uri="http://www.w3.org/XML/1998/namespace"/>
    <ds:schemaRef ds:uri="99ddd2b2-e85f-4d42-be3d-db733fc97cc5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 copy</Template>
  <TotalTime>327</TotalTime>
  <Words>431</Words>
  <Application>Microsoft Office PowerPoint</Application>
  <PresentationFormat>On-screen Show (4:3)</PresentationFormat>
  <Paragraphs>78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Essential</vt:lpstr>
      <vt:lpstr>Richmond &amp; Barnes Deanery open MEETING</vt:lpstr>
      <vt:lpstr>THANK YOU</vt:lpstr>
      <vt:lpstr>WHAT  we  will cover</vt:lpstr>
      <vt:lpstr>ABOUT GLASS DOOR</vt:lpstr>
      <vt:lpstr>CURRENT SITUATION</vt:lpstr>
      <vt:lpstr>ADaPTING TO MEET NEEDs (1)</vt:lpstr>
      <vt:lpstr>ADaPTING TO MEET NEEDs (2)</vt:lpstr>
      <vt:lpstr>WAYS TO SUPPORT</vt:lpstr>
      <vt:lpstr>ANY QUESTIONS?</vt:lpstr>
    </vt:vector>
  </TitlesOfParts>
  <Company>WLCHC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ENDING homelessness in A pandemic</dc:title>
  <dc:creator>Megan Preston</dc:creator>
  <cp:lastModifiedBy>Lucy Abraham</cp:lastModifiedBy>
  <cp:revision>19</cp:revision>
  <cp:lastPrinted>2015-07-02T13:17:33Z</cp:lastPrinted>
  <dcterms:created xsi:type="dcterms:W3CDTF">2020-07-07T09:27:11Z</dcterms:created>
  <dcterms:modified xsi:type="dcterms:W3CDTF">2020-11-26T16:08:37Z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0x010100E00718CBDC1AA84AB3FCC4CFE8251AB4</vt:lpwstr>
  </property>
</Properties>
</file>